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14"/>
  </p:notesMasterIdLst>
  <p:sldIdLst>
    <p:sldId id="262" r:id="rId2"/>
    <p:sldId id="416" r:id="rId3"/>
    <p:sldId id="408" r:id="rId4"/>
    <p:sldId id="418" r:id="rId5"/>
    <p:sldId id="419" r:id="rId6"/>
    <p:sldId id="421" r:id="rId7"/>
    <p:sldId id="420" r:id="rId8"/>
    <p:sldId id="422" r:id="rId9"/>
    <p:sldId id="423" r:id="rId10"/>
    <p:sldId id="424" r:id="rId11"/>
    <p:sldId id="425" r:id="rId12"/>
    <p:sldId id="405" r:id="rId13"/>
  </p:sldIdLst>
  <p:sldSz cx="10287000" cy="6858000" type="35mm"/>
  <p:notesSz cx="6858000" cy="9144000"/>
  <p:embeddedFontLst>
    <p:embeddedFont>
      <p:font typeface="Noto Sans KR" panose="020B0600000101010101" charset="-127"/>
      <p:regular r:id="rId15"/>
      <p:bold r:id="rId16"/>
    </p:embeddedFont>
    <p:embeddedFont>
      <p:font typeface="Noto Sans KR Medium" panose="020B0600000101010101" charset="-127"/>
      <p:regular r:id="rId17"/>
    </p:embeddedFont>
    <p:embeddedFont>
      <p:font typeface="Impact" panose="020B0806030902050204" pitchFamily="34" charset="0"/>
      <p:regular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2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C295"/>
    <a:srgbClr val="CCBB88"/>
    <a:srgbClr val="FFFFFF"/>
    <a:srgbClr val="2C2C2C"/>
    <a:srgbClr val="F0F0F0"/>
    <a:srgbClr val="ED6D00"/>
    <a:srgbClr val="AAAAAA"/>
    <a:srgbClr val="D70010"/>
    <a:srgbClr val="DDDDDD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84" autoAdjust="0"/>
    <p:restoredTop sz="96920" autoAdjust="0"/>
  </p:normalViewPr>
  <p:slideViewPr>
    <p:cSldViewPr snapToGrid="0">
      <p:cViewPr varScale="1">
        <p:scale>
          <a:sx n="114" d="100"/>
          <a:sy n="114" d="100"/>
        </p:scale>
        <p:origin x="1446" y="96"/>
      </p:cViewPr>
      <p:guideLst>
        <p:guide orient="horz" pos="2183"/>
        <p:guide pos="324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07DAD-BA2B-4657-8646-541CB4598DB0}" type="datetimeFigureOut">
              <a:rPr lang="ko-KR" altLang="en-US" smtClean="0"/>
              <a:pPr/>
              <a:t>2024-04-24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A396C7-BFAA-4FA1-B2AE-4D07FE5A7E8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08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96C7-BFAA-4FA1-B2AE-4D07FE5A7E8D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482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96C7-BFAA-4FA1-B2AE-4D07FE5A7E8D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620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96C7-BFAA-4FA1-B2AE-4D07FE5A7E8D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56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96C7-BFAA-4FA1-B2AE-4D07FE5A7E8D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3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96C7-BFAA-4FA1-B2AE-4D07FE5A7E8D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1485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96C7-BFAA-4FA1-B2AE-4D07FE5A7E8D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711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96C7-BFAA-4FA1-B2AE-4D07FE5A7E8D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52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96C7-BFAA-4FA1-B2AE-4D07FE5A7E8D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238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96C7-BFAA-4FA1-B2AE-4D07FE5A7E8D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161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1122363"/>
            <a:ext cx="87439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5875" y="3602038"/>
            <a:ext cx="771525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8516E-0AA8-4514-B629-439CA4BD7A11}" type="datetimeFigureOut">
              <a:rPr lang="ko-KR" altLang="en-US" smtClean="0"/>
              <a:pPr/>
              <a:t>2024-04-24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4F270-BAA8-4DAB-A369-2801B68BC6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942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8516E-0AA8-4514-B629-439CA4BD7A11}" type="datetimeFigureOut">
              <a:rPr lang="ko-KR" altLang="en-US" smtClean="0"/>
              <a:pPr/>
              <a:t>2024-04-24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4F270-BAA8-4DAB-A369-2801B68BC6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136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1635" y="365125"/>
            <a:ext cx="2218134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7232" y="365125"/>
            <a:ext cx="6525816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8516E-0AA8-4514-B629-439CA4BD7A11}" type="datetimeFigureOut">
              <a:rPr lang="ko-KR" altLang="en-US" smtClean="0"/>
              <a:pPr/>
              <a:t>2024-04-24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4F270-BAA8-4DAB-A369-2801B68BC6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27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8316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 flipH="1" flipV="1">
            <a:off x="8702418" y="5289624"/>
            <a:ext cx="2901950" cy="1765300"/>
            <a:chOff x="-1500064" y="-204433"/>
            <a:chExt cx="2901950" cy="1765300"/>
          </a:xfrm>
        </p:grpSpPr>
        <p:sp>
          <p:nvSpPr>
            <p:cNvPr id="8" name="Line 42"/>
            <p:cNvSpPr>
              <a:spLocks noChangeShapeType="1"/>
            </p:cNvSpPr>
            <p:nvPr/>
          </p:nvSpPr>
          <p:spPr bwMode="auto">
            <a:xfrm flipH="1">
              <a:off x="-166564" y="-7583"/>
              <a:ext cx="1568450" cy="15684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9" name="Line 43"/>
            <p:cNvSpPr>
              <a:spLocks noChangeShapeType="1"/>
            </p:cNvSpPr>
            <p:nvPr/>
          </p:nvSpPr>
          <p:spPr bwMode="auto">
            <a:xfrm flipH="1">
              <a:off x="-334839" y="-7583"/>
              <a:ext cx="1571625" cy="15684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0" name="Line 44"/>
            <p:cNvSpPr>
              <a:spLocks noChangeShapeType="1"/>
            </p:cNvSpPr>
            <p:nvPr/>
          </p:nvSpPr>
          <p:spPr bwMode="auto">
            <a:xfrm flipH="1">
              <a:off x="-499939" y="-7583"/>
              <a:ext cx="1568450" cy="15684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1" name="Line 45"/>
            <p:cNvSpPr>
              <a:spLocks noChangeShapeType="1"/>
            </p:cNvSpPr>
            <p:nvPr/>
          </p:nvSpPr>
          <p:spPr bwMode="auto">
            <a:xfrm flipH="1">
              <a:off x="-668214" y="-10758"/>
              <a:ext cx="1571625" cy="157162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2" name="Line 46"/>
            <p:cNvSpPr>
              <a:spLocks noChangeShapeType="1"/>
            </p:cNvSpPr>
            <p:nvPr/>
          </p:nvSpPr>
          <p:spPr bwMode="auto">
            <a:xfrm flipH="1">
              <a:off x="-833314" y="-7583"/>
              <a:ext cx="1568450" cy="15684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3" name="Line 47"/>
            <p:cNvSpPr>
              <a:spLocks noChangeShapeType="1"/>
            </p:cNvSpPr>
            <p:nvPr/>
          </p:nvSpPr>
          <p:spPr bwMode="auto">
            <a:xfrm flipH="1">
              <a:off x="-1001589" y="-7583"/>
              <a:ext cx="1571625" cy="15684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4" name="Line 48"/>
            <p:cNvSpPr>
              <a:spLocks noChangeShapeType="1"/>
            </p:cNvSpPr>
            <p:nvPr/>
          </p:nvSpPr>
          <p:spPr bwMode="auto">
            <a:xfrm flipH="1">
              <a:off x="-1166689" y="-166333"/>
              <a:ext cx="1727200" cy="17272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5" name="Line 49"/>
            <p:cNvSpPr>
              <a:spLocks noChangeShapeType="1"/>
            </p:cNvSpPr>
            <p:nvPr/>
          </p:nvSpPr>
          <p:spPr bwMode="auto">
            <a:xfrm flipH="1">
              <a:off x="-1334964" y="-166333"/>
              <a:ext cx="1730375" cy="17272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6" name="Line 50"/>
            <p:cNvSpPr>
              <a:spLocks noChangeShapeType="1"/>
            </p:cNvSpPr>
            <p:nvPr/>
          </p:nvSpPr>
          <p:spPr bwMode="auto">
            <a:xfrm flipH="1">
              <a:off x="-1500064" y="-166333"/>
              <a:ext cx="1727200" cy="17272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7" name="Line 51"/>
            <p:cNvSpPr>
              <a:spLocks noChangeShapeType="1"/>
            </p:cNvSpPr>
            <p:nvPr/>
          </p:nvSpPr>
          <p:spPr bwMode="auto">
            <a:xfrm>
              <a:off x="-1461964" y="-204433"/>
              <a:ext cx="1530350" cy="15303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8" name="Line 52"/>
            <p:cNvSpPr>
              <a:spLocks noChangeShapeType="1"/>
            </p:cNvSpPr>
            <p:nvPr/>
          </p:nvSpPr>
          <p:spPr bwMode="auto">
            <a:xfrm>
              <a:off x="-1296864" y="-204433"/>
              <a:ext cx="1447800" cy="14478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9" name="Line 53"/>
            <p:cNvSpPr>
              <a:spLocks noChangeShapeType="1"/>
            </p:cNvSpPr>
            <p:nvPr/>
          </p:nvSpPr>
          <p:spPr bwMode="auto">
            <a:xfrm>
              <a:off x="-1128589" y="-204433"/>
              <a:ext cx="1365250" cy="13652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0" name="Line 54"/>
            <p:cNvSpPr>
              <a:spLocks noChangeShapeType="1"/>
            </p:cNvSpPr>
            <p:nvPr/>
          </p:nvSpPr>
          <p:spPr bwMode="auto">
            <a:xfrm>
              <a:off x="-963489" y="-204433"/>
              <a:ext cx="1282700" cy="127952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1" name="Line 55"/>
            <p:cNvSpPr>
              <a:spLocks noChangeShapeType="1"/>
            </p:cNvSpPr>
            <p:nvPr/>
          </p:nvSpPr>
          <p:spPr bwMode="auto">
            <a:xfrm>
              <a:off x="-795214" y="-204433"/>
              <a:ext cx="1196975" cy="119697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2" name="Line 56"/>
            <p:cNvSpPr>
              <a:spLocks noChangeShapeType="1"/>
            </p:cNvSpPr>
            <p:nvPr/>
          </p:nvSpPr>
          <p:spPr bwMode="auto">
            <a:xfrm>
              <a:off x="-630114" y="-204433"/>
              <a:ext cx="1114425" cy="111442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3" name="Line 57"/>
            <p:cNvSpPr>
              <a:spLocks noChangeShapeType="1"/>
            </p:cNvSpPr>
            <p:nvPr/>
          </p:nvSpPr>
          <p:spPr bwMode="auto">
            <a:xfrm>
              <a:off x="-461839" y="-204433"/>
              <a:ext cx="1031875" cy="103187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4" name="Line 58"/>
            <p:cNvSpPr>
              <a:spLocks noChangeShapeType="1"/>
            </p:cNvSpPr>
            <p:nvPr/>
          </p:nvSpPr>
          <p:spPr bwMode="auto">
            <a:xfrm>
              <a:off x="-296739" y="-204433"/>
              <a:ext cx="949325" cy="9461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5" name="Line 59"/>
            <p:cNvSpPr>
              <a:spLocks noChangeShapeType="1"/>
            </p:cNvSpPr>
            <p:nvPr/>
          </p:nvSpPr>
          <p:spPr bwMode="auto">
            <a:xfrm>
              <a:off x="-128464" y="-204433"/>
              <a:ext cx="863600" cy="8636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6" name="Line 60"/>
            <p:cNvSpPr>
              <a:spLocks noChangeShapeType="1"/>
            </p:cNvSpPr>
            <p:nvPr/>
          </p:nvSpPr>
          <p:spPr bwMode="auto">
            <a:xfrm>
              <a:off x="39811" y="-204433"/>
              <a:ext cx="777875" cy="7810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7" name="Line 61"/>
            <p:cNvSpPr>
              <a:spLocks noChangeShapeType="1"/>
            </p:cNvSpPr>
            <p:nvPr/>
          </p:nvSpPr>
          <p:spPr bwMode="auto">
            <a:xfrm>
              <a:off x="204911" y="-204433"/>
              <a:ext cx="698500" cy="6985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8" name="Line 62"/>
            <p:cNvSpPr>
              <a:spLocks noChangeShapeType="1"/>
            </p:cNvSpPr>
            <p:nvPr/>
          </p:nvSpPr>
          <p:spPr bwMode="auto">
            <a:xfrm>
              <a:off x="563686" y="-10758"/>
              <a:ext cx="422275" cy="4191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9" name="Line 63"/>
            <p:cNvSpPr>
              <a:spLocks noChangeShapeType="1"/>
            </p:cNvSpPr>
            <p:nvPr/>
          </p:nvSpPr>
          <p:spPr bwMode="auto">
            <a:xfrm>
              <a:off x="735136" y="-7583"/>
              <a:ext cx="333375" cy="33337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0" name="Line 64"/>
            <p:cNvSpPr>
              <a:spLocks noChangeShapeType="1"/>
            </p:cNvSpPr>
            <p:nvPr/>
          </p:nvSpPr>
          <p:spPr bwMode="auto">
            <a:xfrm>
              <a:off x="903411" y="-7583"/>
              <a:ext cx="247650" cy="25082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1" name="Line 65"/>
            <p:cNvSpPr>
              <a:spLocks noChangeShapeType="1"/>
            </p:cNvSpPr>
            <p:nvPr/>
          </p:nvSpPr>
          <p:spPr bwMode="auto">
            <a:xfrm>
              <a:off x="1068511" y="-7583"/>
              <a:ext cx="168275" cy="16827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2" name="Line 66"/>
            <p:cNvSpPr>
              <a:spLocks noChangeShapeType="1"/>
            </p:cNvSpPr>
            <p:nvPr/>
          </p:nvSpPr>
          <p:spPr bwMode="auto">
            <a:xfrm>
              <a:off x="1236786" y="-7583"/>
              <a:ext cx="82550" cy="825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3" name="Line 67"/>
            <p:cNvSpPr>
              <a:spLocks noChangeShapeType="1"/>
            </p:cNvSpPr>
            <p:nvPr/>
          </p:nvSpPr>
          <p:spPr bwMode="auto">
            <a:xfrm flipH="1">
              <a:off x="-280864" y="1243367"/>
              <a:ext cx="431541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4" name="Line 68"/>
            <p:cNvSpPr>
              <a:spLocks noChangeShapeType="1"/>
            </p:cNvSpPr>
            <p:nvPr/>
          </p:nvSpPr>
          <p:spPr bwMode="auto">
            <a:xfrm flipH="1">
              <a:off x="-280864" y="1160817"/>
              <a:ext cx="52070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5" name="Line 69"/>
            <p:cNvSpPr>
              <a:spLocks noChangeShapeType="1"/>
            </p:cNvSpPr>
            <p:nvPr/>
          </p:nvSpPr>
          <p:spPr bwMode="auto">
            <a:xfrm flipH="1">
              <a:off x="-280864" y="1075092"/>
              <a:ext cx="60007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6" name="Line 70"/>
            <p:cNvSpPr>
              <a:spLocks noChangeShapeType="1"/>
            </p:cNvSpPr>
            <p:nvPr/>
          </p:nvSpPr>
          <p:spPr bwMode="auto">
            <a:xfrm flipH="1">
              <a:off x="-280864" y="992542"/>
              <a:ext cx="68262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7" name="Line 71"/>
            <p:cNvSpPr>
              <a:spLocks noChangeShapeType="1"/>
            </p:cNvSpPr>
            <p:nvPr/>
          </p:nvSpPr>
          <p:spPr bwMode="auto">
            <a:xfrm flipH="1">
              <a:off x="-280864" y="909992"/>
              <a:ext cx="76517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8" name="Line 72"/>
            <p:cNvSpPr>
              <a:spLocks noChangeShapeType="1"/>
            </p:cNvSpPr>
            <p:nvPr/>
          </p:nvSpPr>
          <p:spPr bwMode="auto">
            <a:xfrm flipH="1">
              <a:off x="-280864" y="827442"/>
              <a:ext cx="85090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9" name="Line 73"/>
            <p:cNvSpPr>
              <a:spLocks noChangeShapeType="1"/>
            </p:cNvSpPr>
            <p:nvPr/>
          </p:nvSpPr>
          <p:spPr bwMode="auto">
            <a:xfrm flipH="1">
              <a:off x="-280864" y="741717"/>
              <a:ext cx="92710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0" name="Line 74"/>
            <p:cNvSpPr>
              <a:spLocks noChangeShapeType="1"/>
            </p:cNvSpPr>
            <p:nvPr/>
          </p:nvSpPr>
          <p:spPr bwMode="auto">
            <a:xfrm flipH="1">
              <a:off x="-280864" y="659167"/>
              <a:ext cx="101600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1" name="Line 75"/>
            <p:cNvSpPr>
              <a:spLocks noChangeShapeType="1"/>
            </p:cNvSpPr>
            <p:nvPr/>
          </p:nvSpPr>
          <p:spPr bwMode="auto">
            <a:xfrm flipH="1">
              <a:off x="-280864" y="576617"/>
              <a:ext cx="109855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2" name="Line 76"/>
            <p:cNvSpPr>
              <a:spLocks noChangeShapeType="1"/>
            </p:cNvSpPr>
            <p:nvPr/>
          </p:nvSpPr>
          <p:spPr bwMode="auto">
            <a:xfrm flipH="1">
              <a:off x="-280864" y="494067"/>
              <a:ext cx="118427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3" name="Line 77"/>
            <p:cNvSpPr>
              <a:spLocks noChangeShapeType="1"/>
            </p:cNvSpPr>
            <p:nvPr/>
          </p:nvSpPr>
          <p:spPr bwMode="auto">
            <a:xfrm flipH="1">
              <a:off x="-280864" y="408342"/>
              <a:ext cx="126682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4" name="Line 78"/>
            <p:cNvSpPr>
              <a:spLocks noChangeShapeType="1"/>
            </p:cNvSpPr>
            <p:nvPr/>
          </p:nvSpPr>
          <p:spPr bwMode="auto">
            <a:xfrm flipH="1">
              <a:off x="-280864" y="325792"/>
              <a:ext cx="134937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5" name="Line 79"/>
            <p:cNvSpPr>
              <a:spLocks noChangeShapeType="1"/>
            </p:cNvSpPr>
            <p:nvPr/>
          </p:nvSpPr>
          <p:spPr bwMode="auto">
            <a:xfrm flipH="1">
              <a:off x="-280864" y="243242"/>
              <a:ext cx="143192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6" name="Line 80"/>
            <p:cNvSpPr>
              <a:spLocks noChangeShapeType="1"/>
            </p:cNvSpPr>
            <p:nvPr/>
          </p:nvSpPr>
          <p:spPr bwMode="auto">
            <a:xfrm flipH="1">
              <a:off x="-280864" y="160692"/>
              <a:ext cx="151765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7" name="Line 81"/>
            <p:cNvSpPr>
              <a:spLocks noChangeShapeType="1"/>
            </p:cNvSpPr>
            <p:nvPr/>
          </p:nvSpPr>
          <p:spPr bwMode="auto">
            <a:xfrm flipH="1">
              <a:off x="-280864" y="74967"/>
              <a:ext cx="160020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8" name="Line 82"/>
            <p:cNvSpPr>
              <a:spLocks noChangeShapeType="1"/>
            </p:cNvSpPr>
            <p:nvPr/>
          </p:nvSpPr>
          <p:spPr bwMode="auto">
            <a:xfrm flipH="1">
              <a:off x="-280864" y="-7583"/>
              <a:ext cx="168275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grpSp>
          <p:nvGrpSpPr>
            <p:cNvPr id="49" name="그룹 48"/>
            <p:cNvGrpSpPr/>
            <p:nvPr/>
          </p:nvGrpSpPr>
          <p:grpSpPr>
            <a:xfrm>
              <a:off x="-96714" y="-7583"/>
              <a:ext cx="1416050" cy="1000125"/>
              <a:chOff x="11471275" y="2681288"/>
              <a:chExt cx="1416050" cy="1000125"/>
            </a:xfrm>
          </p:grpSpPr>
          <p:sp>
            <p:nvSpPr>
              <p:cNvPr id="50" name="Freeform 83"/>
              <p:cNvSpPr>
                <a:spLocks/>
              </p:cNvSpPr>
              <p:nvPr/>
            </p:nvSpPr>
            <p:spPr bwMode="auto">
              <a:xfrm>
                <a:off x="12719050" y="2681288"/>
                <a:ext cx="168275" cy="82550"/>
              </a:xfrm>
              <a:custGeom>
                <a:avLst/>
                <a:gdLst>
                  <a:gd name="T0" fmla="*/ 54 w 106"/>
                  <a:gd name="T1" fmla="*/ 0 h 52"/>
                  <a:gd name="T2" fmla="*/ 0 w 106"/>
                  <a:gd name="T3" fmla="*/ 52 h 52"/>
                  <a:gd name="T4" fmla="*/ 106 w 106"/>
                  <a:gd name="T5" fmla="*/ 52 h 52"/>
                  <a:gd name="T6" fmla="*/ 54 w 106"/>
                  <a:gd name="T7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6" h="52">
                    <a:moveTo>
                      <a:pt x="54" y="0"/>
                    </a:moveTo>
                    <a:lnTo>
                      <a:pt x="0" y="52"/>
                    </a:lnTo>
                    <a:lnTo>
                      <a:pt x="106" y="5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EAEAE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4"/>
              </a:p>
            </p:txBody>
          </p:sp>
          <p:sp>
            <p:nvSpPr>
              <p:cNvPr id="51" name="Freeform 84"/>
              <p:cNvSpPr>
                <a:spLocks/>
              </p:cNvSpPr>
              <p:nvPr/>
            </p:nvSpPr>
            <p:spPr bwMode="auto">
              <a:xfrm>
                <a:off x="12390437" y="2932113"/>
                <a:ext cx="168275" cy="82550"/>
              </a:xfrm>
              <a:custGeom>
                <a:avLst/>
                <a:gdLst>
                  <a:gd name="T0" fmla="*/ 52 w 106"/>
                  <a:gd name="T1" fmla="*/ 52 h 52"/>
                  <a:gd name="T2" fmla="*/ 0 w 106"/>
                  <a:gd name="T3" fmla="*/ 0 h 52"/>
                  <a:gd name="T4" fmla="*/ 106 w 106"/>
                  <a:gd name="T5" fmla="*/ 0 h 52"/>
                  <a:gd name="T6" fmla="*/ 52 w 106"/>
                  <a:gd name="T7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6" h="52">
                    <a:moveTo>
                      <a:pt x="52" y="52"/>
                    </a:moveTo>
                    <a:lnTo>
                      <a:pt x="0" y="0"/>
                    </a:lnTo>
                    <a:lnTo>
                      <a:pt x="106" y="0"/>
                    </a:lnTo>
                    <a:lnTo>
                      <a:pt x="52" y="52"/>
                    </a:lnTo>
                    <a:close/>
                  </a:path>
                </a:pathLst>
              </a:custGeom>
              <a:solidFill>
                <a:srgbClr val="EAEAE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4"/>
              </a:p>
            </p:txBody>
          </p:sp>
          <p:sp>
            <p:nvSpPr>
              <p:cNvPr id="52" name="Freeform 85"/>
              <p:cNvSpPr>
                <a:spLocks/>
              </p:cNvSpPr>
              <p:nvPr/>
            </p:nvSpPr>
            <p:spPr bwMode="auto">
              <a:xfrm>
                <a:off x="11471275" y="3598863"/>
                <a:ext cx="165100" cy="82550"/>
              </a:xfrm>
              <a:custGeom>
                <a:avLst/>
                <a:gdLst>
                  <a:gd name="T0" fmla="*/ 52 w 104"/>
                  <a:gd name="T1" fmla="*/ 0 h 52"/>
                  <a:gd name="T2" fmla="*/ 0 w 104"/>
                  <a:gd name="T3" fmla="*/ 52 h 52"/>
                  <a:gd name="T4" fmla="*/ 104 w 104"/>
                  <a:gd name="T5" fmla="*/ 52 h 52"/>
                  <a:gd name="T6" fmla="*/ 52 w 104"/>
                  <a:gd name="T7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4" h="52">
                    <a:moveTo>
                      <a:pt x="52" y="0"/>
                    </a:moveTo>
                    <a:lnTo>
                      <a:pt x="0" y="52"/>
                    </a:lnTo>
                    <a:lnTo>
                      <a:pt x="104" y="52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rgbClr val="EAEAE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ko-KR" altLang="en-US" sz="1404"/>
              </a:p>
            </p:txBody>
          </p:sp>
          <p:sp>
            <p:nvSpPr>
              <p:cNvPr id="53" name="Line 86"/>
              <p:cNvSpPr>
                <a:spLocks noChangeShapeType="1"/>
              </p:cNvSpPr>
              <p:nvPr/>
            </p:nvSpPr>
            <p:spPr bwMode="auto">
              <a:xfrm>
                <a:off x="12052300" y="3097213"/>
                <a:ext cx="85725" cy="85725"/>
              </a:xfrm>
              <a:prstGeom prst="line">
                <a:avLst/>
              </a:prstGeom>
              <a:noFill/>
              <a:ln w="12700">
                <a:solidFill>
                  <a:srgbClr val="0068B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4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5886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 userDrawn="1"/>
        </p:nvGrpSpPr>
        <p:grpSpPr>
          <a:xfrm flipH="1" flipV="1">
            <a:off x="8702418" y="5289624"/>
            <a:ext cx="2901950" cy="1765300"/>
            <a:chOff x="-1500064" y="-204433"/>
            <a:chExt cx="2901950" cy="1765300"/>
          </a:xfrm>
        </p:grpSpPr>
        <p:sp>
          <p:nvSpPr>
            <p:cNvPr id="9" name="Line 42"/>
            <p:cNvSpPr>
              <a:spLocks noChangeShapeType="1"/>
            </p:cNvSpPr>
            <p:nvPr/>
          </p:nvSpPr>
          <p:spPr bwMode="auto">
            <a:xfrm flipH="1">
              <a:off x="-166564" y="-7583"/>
              <a:ext cx="1568450" cy="15684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0" name="Line 43"/>
            <p:cNvSpPr>
              <a:spLocks noChangeShapeType="1"/>
            </p:cNvSpPr>
            <p:nvPr/>
          </p:nvSpPr>
          <p:spPr bwMode="auto">
            <a:xfrm flipH="1">
              <a:off x="-334839" y="-7583"/>
              <a:ext cx="1571625" cy="15684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1" name="Line 44"/>
            <p:cNvSpPr>
              <a:spLocks noChangeShapeType="1"/>
            </p:cNvSpPr>
            <p:nvPr/>
          </p:nvSpPr>
          <p:spPr bwMode="auto">
            <a:xfrm flipH="1">
              <a:off x="-499939" y="-7583"/>
              <a:ext cx="1568450" cy="15684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2" name="Line 45"/>
            <p:cNvSpPr>
              <a:spLocks noChangeShapeType="1"/>
            </p:cNvSpPr>
            <p:nvPr/>
          </p:nvSpPr>
          <p:spPr bwMode="auto">
            <a:xfrm flipH="1">
              <a:off x="-668214" y="-10758"/>
              <a:ext cx="1571625" cy="157162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3" name="Line 46"/>
            <p:cNvSpPr>
              <a:spLocks noChangeShapeType="1"/>
            </p:cNvSpPr>
            <p:nvPr/>
          </p:nvSpPr>
          <p:spPr bwMode="auto">
            <a:xfrm flipH="1">
              <a:off x="-833314" y="-7583"/>
              <a:ext cx="1568450" cy="15684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4" name="Line 47"/>
            <p:cNvSpPr>
              <a:spLocks noChangeShapeType="1"/>
            </p:cNvSpPr>
            <p:nvPr/>
          </p:nvSpPr>
          <p:spPr bwMode="auto">
            <a:xfrm flipH="1">
              <a:off x="-1001589" y="-7583"/>
              <a:ext cx="1571625" cy="15684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5" name="Line 48"/>
            <p:cNvSpPr>
              <a:spLocks noChangeShapeType="1"/>
            </p:cNvSpPr>
            <p:nvPr/>
          </p:nvSpPr>
          <p:spPr bwMode="auto">
            <a:xfrm flipH="1">
              <a:off x="-1166689" y="-166333"/>
              <a:ext cx="1727200" cy="17272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6" name="Line 49"/>
            <p:cNvSpPr>
              <a:spLocks noChangeShapeType="1"/>
            </p:cNvSpPr>
            <p:nvPr/>
          </p:nvSpPr>
          <p:spPr bwMode="auto">
            <a:xfrm flipH="1">
              <a:off x="-1334964" y="-166333"/>
              <a:ext cx="1730375" cy="17272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7" name="Line 50"/>
            <p:cNvSpPr>
              <a:spLocks noChangeShapeType="1"/>
            </p:cNvSpPr>
            <p:nvPr/>
          </p:nvSpPr>
          <p:spPr bwMode="auto">
            <a:xfrm flipH="1">
              <a:off x="-1500064" y="-166333"/>
              <a:ext cx="1727200" cy="17272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8" name="Line 51"/>
            <p:cNvSpPr>
              <a:spLocks noChangeShapeType="1"/>
            </p:cNvSpPr>
            <p:nvPr/>
          </p:nvSpPr>
          <p:spPr bwMode="auto">
            <a:xfrm>
              <a:off x="-1461964" y="-204433"/>
              <a:ext cx="1530350" cy="15303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19" name="Line 52"/>
            <p:cNvSpPr>
              <a:spLocks noChangeShapeType="1"/>
            </p:cNvSpPr>
            <p:nvPr/>
          </p:nvSpPr>
          <p:spPr bwMode="auto">
            <a:xfrm>
              <a:off x="-1296864" y="-204433"/>
              <a:ext cx="1447800" cy="14478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0" name="Line 53"/>
            <p:cNvSpPr>
              <a:spLocks noChangeShapeType="1"/>
            </p:cNvSpPr>
            <p:nvPr/>
          </p:nvSpPr>
          <p:spPr bwMode="auto">
            <a:xfrm>
              <a:off x="-1128589" y="-204433"/>
              <a:ext cx="1365250" cy="13652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1" name="Line 54"/>
            <p:cNvSpPr>
              <a:spLocks noChangeShapeType="1"/>
            </p:cNvSpPr>
            <p:nvPr/>
          </p:nvSpPr>
          <p:spPr bwMode="auto">
            <a:xfrm>
              <a:off x="-963489" y="-204433"/>
              <a:ext cx="1282700" cy="127952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2" name="Line 55"/>
            <p:cNvSpPr>
              <a:spLocks noChangeShapeType="1"/>
            </p:cNvSpPr>
            <p:nvPr/>
          </p:nvSpPr>
          <p:spPr bwMode="auto">
            <a:xfrm>
              <a:off x="-795214" y="-204433"/>
              <a:ext cx="1196975" cy="119697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3" name="Line 56"/>
            <p:cNvSpPr>
              <a:spLocks noChangeShapeType="1"/>
            </p:cNvSpPr>
            <p:nvPr/>
          </p:nvSpPr>
          <p:spPr bwMode="auto">
            <a:xfrm>
              <a:off x="-630114" y="-204433"/>
              <a:ext cx="1114425" cy="111442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4" name="Line 57"/>
            <p:cNvSpPr>
              <a:spLocks noChangeShapeType="1"/>
            </p:cNvSpPr>
            <p:nvPr/>
          </p:nvSpPr>
          <p:spPr bwMode="auto">
            <a:xfrm>
              <a:off x="-461839" y="-204433"/>
              <a:ext cx="1031875" cy="103187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5" name="Line 58"/>
            <p:cNvSpPr>
              <a:spLocks noChangeShapeType="1"/>
            </p:cNvSpPr>
            <p:nvPr/>
          </p:nvSpPr>
          <p:spPr bwMode="auto">
            <a:xfrm>
              <a:off x="-296739" y="-204433"/>
              <a:ext cx="949325" cy="9461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6" name="Line 59"/>
            <p:cNvSpPr>
              <a:spLocks noChangeShapeType="1"/>
            </p:cNvSpPr>
            <p:nvPr/>
          </p:nvSpPr>
          <p:spPr bwMode="auto">
            <a:xfrm>
              <a:off x="-128464" y="-204433"/>
              <a:ext cx="863600" cy="8636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7" name="Line 60"/>
            <p:cNvSpPr>
              <a:spLocks noChangeShapeType="1"/>
            </p:cNvSpPr>
            <p:nvPr/>
          </p:nvSpPr>
          <p:spPr bwMode="auto">
            <a:xfrm>
              <a:off x="39811" y="-204433"/>
              <a:ext cx="777875" cy="7810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8" name="Line 61"/>
            <p:cNvSpPr>
              <a:spLocks noChangeShapeType="1"/>
            </p:cNvSpPr>
            <p:nvPr/>
          </p:nvSpPr>
          <p:spPr bwMode="auto">
            <a:xfrm>
              <a:off x="204911" y="-204433"/>
              <a:ext cx="698500" cy="6985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29" name="Line 62"/>
            <p:cNvSpPr>
              <a:spLocks noChangeShapeType="1"/>
            </p:cNvSpPr>
            <p:nvPr/>
          </p:nvSpPr>
          <p:spPr bwMode="auto">
            <a:xfrm>
              <a:off x="563686" y="-10758"/>
              <a:ext cx="422275" cy="41910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0" name="Line 63"/>
            <p:cNvSpPr>
              <a:spLocks noChangeShapeType="1"/>
            </p:cNvSpPr>
            <p:nvPr/>
          </p:nvSpPr>
          <p:spPr bwMode="auto">
            <a:xfrm>
              <a:off x="735136" y="-7583"/>
              <a:ext cx="333375" cy="33337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1" name="Line 64"/>
            <p:cNvSpPr>
              <a:spLocks noChangeShapeType="1"/>
            </p:cNvSpPr>
            <p:nvPr/>
          </p:nvSpPr>
          <p:spPr bwMode="auto">
            <a:xfrm>
              <a:off x="903411" y="-7583"/>
              <a:ext cx="247650" cy="25082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2" name="Line 65"/>
            <p:cNvSpPr>
              <a:spLocks noChangeShapeType="1"/>
            </p:cNvSpPr>
            <p:nvPr/>
          </p:nvSpPr>
          <p:spPr bwMode="auto">
            <a:xfrm>
              <a:off x="1068511" y="-7583"/>
              <a:ext cx="168275" cy="168275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3" name="Line 66"/>
            <p:cNvSpPr>
              <a:spLocks noChangeShapeType="1"/>
            </p:cNvSpPr>
            <p:nvPr/>
          </p:nvSpPr>
          <p:spPr bwMode="auto">
            <a:xfrm>
              <a:off x="1236786" y="-7583"/>
              <a:ext cx="82550" cy="8255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4" name="Line 67"/>
            <p:cNvSpPr>
              <a:spLocks noChangeShapeType="1"/>
            </p:cNvSpPr>
            <p:nvPr/>
          </p:nvSpPr>
          <p:spPr bwMode="auto">
            <a:xfrm flipH="1">
              <a:off x="-280864" y="1243367"/>
              <a:ext cx="431541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5" name="Line 68"/>
            <p:cNvSpPr>
              <a:spLocks noChangeShapeType="1"/>
            </p:cNvSpPr>
            <p:nvPr/>
          </p:nvSpPr>
          <p:spPr bwMode="auto">
            <a:xfrm flipH="1">
              <a:off x="-280864" y="1160817"/>
              <a:ext cx="52070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6" name="Line 69"/>
            <p:cNvSpPr>
              <a:spLocks noChangeShapeType="1"/>
            </p:cNvSpPr>
            <p:nvPr/>
          </p:nvSpPr>
          <p:spPr bwMode="auto">
            <a:xfrm flipH="1">
              <a:off x="-280864" y="1075092"/>
              <a:ext cx="60007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7" name="Line 70"/>
            <p:cNvSpPr>
              <a:spLocks noChangeShapeType="1"/>
            </p:cNvSpPr>
            <p:nvPr/>
          </p:nvSpPr>
          <p:spPr bwMode="auto">
            <a:xfrm flipH="1">
              <a:off x="-280864" y="992542"/>
              <a:ext cx="68262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8" name="Line 71"/>
            <p:cNvSpPr>
              <a:spLocks noChangeShapeType="1"/>
            </p:cNvSpPr>
            <p:nvPr/>
          </p:nvSpPr>
          <p:spPr bwMode="auto">
            <a:xfrm flipH="1">
              <a:off x="-280864" y="909992"/>
              <a:ext cx="76517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39" name="Line 72"/>
            <p:cNvSpPr>
              <a:spLocks noChangeShapeType="1"/>
            </p:cNvSpPr>
            <p:nvPr/>
          </p:nvSpPr>
          <p:spPr bwMode="auto">
            <a:xfrm flipH="1">
              <a:off x="-280864" y="827442"/>
              <a:ext cx="85090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0" name="Line 73"/>
            <p:cNvSpPr>
              <a:spLocks noChangeShapeType="1"/>
            </p:cNvSpPr>
            <p:nvPr/>
          </p:nvSpPr>
          <p:spPr bwMode="auto">
            <a:xfrm flipH="1">
              <a:off x="-280864" y="741717"/>
              <a:ext cx="92710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1" name="Line 74"/>
            <p:cNvSpPr>
              <a:spLocks noChangeShapeType="1"/>
            </p:cNvSpPr>
            <p:nvPr/>
          </p:nvSpPr>
          <p:spPr bwMode="auto">
            <a:xfrm flipH="1">
              <a:off x="-280864" y="659167"/>
              <a:ext cx="101600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2" name="Line 75"/>
            <p:cNvSpPr>
              <a:spLocks noChangeShapeType="1"/>
            </p:cNvSpPr>
            <p:nvPr/>
          </p:nvSpPr>
          <p:spPr bwMode="auto">
            <a:xfrm flipH="1">
              <a:off x="-280864" y="576617"/>
              <a:ext cx="109855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3" name="Line 76"/>
            <p:cNvSpPr>
              <a:spLocks noChangeShapeType="1"/>
            </p:cNvSpPr>
            <p:nvPr/>
          </p:nvSpPr>
          <p:spPr bwMode="auto">
            <a:xfrm flipH="1">
              <a:off x="-280864" y="494067"/>
              <a:ext cx="118427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4" name="Line 77"/>
            <p:cNvSpPr>
              <a:spLocks noChangeShapeType="1"/>
            </p:cNvSpPr>
            <p:nvPr/>
          </p:nvSpPr>
          <p:spPr bwMode="auto">
            <a:xfrm flipH="1">
              <a:off x="-280864" y="408342"/>
              <a:ext cx="126682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5" name="Line 78"/>
            <p:cNvSpPr>
              <a:spLocks noChangeShapeType="1"/>
            </p:cNvSpPr>
            <p:nvPr/>
          </p:nvSpPr>
          <p:spPr bwMode="auto">
            <a:xfrm flipH="1">
              <a:off x="-280864" y="325792"/>
              <a:ext cx="134937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6" name="Line 79"/>
            <p:cNvSpPr>
              <a:spLocks noChangeShapeType="1"/>
            </p:cNvSpPr>
            <p:nvPr/>
          </p:nvSpPr>
          <p:spPr bwMode="auto">
            <a:xfrm flipH="1">
              <a:off x="-280864" y="243242"/>
              <a:ext cx="1431925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7" name="Line 80"/>
            <p:cNvSpPr>
              <a:spLocks noChangeShapeType="1"/>
            </p:cNvSpPr>
            <p:nvPr/>
          </p:nvSpPr>
          <p:spPr bwMode="auto">
            <a:xfrm flipH="1">
              <a:off x="-280864" y="160692"/>
              <a:ext cx="151765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8" name="Line 81"/>
            <p:cNvSpPr>
              <a:spLocks noChangeShapeType="1"/>
            </p:cNvSpPr>
            <p:nvPr/>
          </p:nvSpPr>
          <p:spPr bwMode="auto">
            <a:xfrm flipH="1">
              <a:off x="-280864" y="74967"/>
              <a:ext cx="160020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sp>
          <p:nvSpPr>
            <p:cNvPr id="49" name="Line 82"/>
            <p:cNvSpPr>
              <a:spLocks noChangeShapeType="1"/>
            </p:cNvSpPr>
            <p:nvPr/>
          </p:nvSpPr>
          <p:spPr bwMode="auto">
            <a:xfrm flipH="1">
              <a:off x="-280864" y="-7583"/>
              <a:ext cx="1682750" cy="0"/>
            </a:xfrm>
            <a:prstGeom prst="line">
              <a:avLst/>
            </a:prstGeom>
            <a:noFill/>
            <a:ln w="6350">
              <a:solidFill>
                <a:srgbClr val="EAEAEA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4"/>
            </a:p>
          </p:txBody>
        </p:sp>
        <p:grpSp>
          <p:nvGrpSpPr>
            <p:cNvPr id="50" name="그룹 49"/>
            <p:cNvGrpSpPr/>
            <p:nvPr/>
          </p:nvGrpSpPr>
          <p:grpSpPr>
            <a:xfrm>
              <a:off x="-96714" y="-7583"/>
              <a:ext cx="1416050" cy="1000125"/>
              <a:chOff x="11471275" y="2681288"/>
              <a:chExt cx="1416050" cy="1000125"/>
            </a:xfrm>
          </p:grpSpPr>
          <p:sp>
            <p:nvSpPr>
              <p:cNvPr id="51" name="Freeform 83"/>
              <p:cNvSpPr>
                <a:spLocks/>
              </p:cNvSpPr>
              <p:nvPr/>
            </p:nvSpPr>
            <p:spPr bwMode="auto">
              <a:xfrm>
                <a:off x="12719050" y="2681288"/>
                <a:ext cx="168275" cy="82550"/>
              </a:xfrm>
              <a:custGeom>
                <a:avLst/>
                <a:gdLst>
                  <a:gd name="T0" fmla="*/ 54 w 106"/>
                  <a:gd name="T1" fmla="*/ 0 h 52"/>
                  <a:gd name="T2" fmla="*/ 0 w 106"/>
                  <a:gd name="T3" fmla="*/ 52 h 52"/>
                  <a:gd name="T4" fmla="*/ 106 w 106"/>
                  <a:gd name="T5" fmla="*/ 52 h 52"/>
                  <a:gd name="T6" fmla="*/ 54 w 106"/>
                  <a:gd name="T7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6" h="52">
                    <a:moveTo>
                      <a:pt x="54" y="0"/>
                    </a:moveTo>
                    <a:lnTo>
                      <a:pt x="0" y="52"/>
                    </a:lnTo>
                    <a:lnTo>
                      <a:pt x="106" y="5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EAEAE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4"/>
              </a:p>
            </p:txBody>
          </p:sp>
          <p:sp>
            <p:nvSpPr>
              <p:cNvPr id="52" name="Freeform 84"/>
              <p:cNvSpPr>
                <a:spLocks/>
              </p:cNvSpPr>
              <p:nvPr/>
            </p:nvSpPr>
            <p:spPr bwMode="auto">
              <a:xfrm>
                <a:off x="12390437" y="2932113"/>
                <a:ext cx="168275" cy="82550"/>
              </a:xfrm>
              <a:custGeom>
                <a:avLst/>
                <a:gdLst>
                  <a:gd name="T0" fmla="*/ 52 w 106"/>
                  <a:gd name="T1" fmla="*/ 52 h 52"/>
                  <a:gd name="T2" fmla="*/ 0 w 106"/>
                  <a:gd name="T3" fmla="*/ 0 h 52"/>
                  <a:gd name="T4" fmla="*/ 106 w 106"/>
                  <a:gd name="T5" fmla="*/ 0 h 52"/>
                  <a:gd name="T6" fmla="*/ 52 w 106"/>
                  <a:gd name="T7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6" h="52">
                    <a:moveTo>
                      <a:pt x="52" y="52"/>
                    </a:moveTo>
                    <a:lnTo>
                      <a:pt x="0" y="0"/>
                    </a:lnTo>
                    <a:lnTo>
                      <a:pt x="106" y="0"/>
                    </a:lnTo>
                    <a:lnTo>
                      <a:pt x="52" y="52"/>
                    </a:lnTo>
                    <a:close/>
                  </a:path>
                </a:pathLst>
              </a:custGeom>
              <a:solidFill>
                <a:srgbClr val="EAEAE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4"/>
              </a:p>
            </p:txBody>
          </p:sp>
          <p:sp>
            <p:nvSpPr>
              <p:cNvPr id="53" name="Freeform 85"/>
              <p:cNvSpPr>
                <a:spLocks/>
              </p:cNvSpPr>
              <p:nvPr/>
            </p:nvSpPr>
            <p:spPr bwMode="auto">
              <a:xfrm>
                <a:off x="11471275" y="3598863"/>
                <a:ext cx="165100" cy="82550"/>
              </a:xfrm>
              <a:custGeom>
                <a:avLst/>
                <a:gdLst>
                  <a:gd name="T0" fmla="*/ 52 w 104"/>
                  <a:gd name="T1" fmla="*/ 0 h 52"/>
                  <a:gd name="T2" fmla="*/ 0 w 104"/>
                  <a:gd name="T3" fmla="*/ 52 h 52"/>
                  <a:gd name="T4" fmla="*/ 104 w 104"/>
                  <a:gd name="T5" fmla="*/ 52 h 52"/>
                  <a:gd name="T6" fmla="*/ 52 w 104"/>
                  <a:gd name="T7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4" h="52">
                    <a:moveTo>
                      <a:pt x="52" y="0"/>
                    </a:moveTo>
                    <a:lnTo>
                      <a:pt x="0" y="52"/>
                    </a:lnTo>
                    <a:lnTo>
                      <a:pt x="104" y="52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rgbClr val="EAEAE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ko-KR" altLang="en-US" sz="1404"/>
              </a:p>
            </p:txBody>
          </p:sp>
          <p:sp>
            <p:nvSpPr>
              <p:cNvPr id="54" name="Line 86"/>
              <p:cNvSpPr>
                <a:spLocks noChangeShapeType="1"/>
              </p:cNvSpPr>
              <p:nvPr/>
            </p:nvSpPr>
            <p:spPr bwMode="auto">
              <a:xfrm>
                <a:off x="12052300" y="3097213"/>
                <a:ext cx="85725" cy="85725"/>
              </a:xfrm>
              <a:prstGeom prst="line">
                <a:avLst/>
              </a:prstGeom>
              <a:noFill/>
              <a:ln w="12700">
                <a:solidFill>
                  <a:srgbClr val="E4252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4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964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365127"/>
            <a:ext cx="8872538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572" y="1681163"/>
            <a:ext cx="43518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8572" y="2505075"/>
            <a:ext cx="4351883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7794" y="1681163"/>
            <a:ext cx="437331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7794" y="2505075"/>
            <a:ext cx="4373315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8516E-0AA8-4514-B629-439CA4BD7A11}" type="datetimeFigureOut">
              <a:rPr lang="ko-KR" altLang="en-US" smtClean="0"/>
              <a:pPr/>
              <a:t>2024-04-24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4F270-BAA8-4DAB-A369-2801B68BC6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328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 rot="21008940" flipH="1">
            <a:off x="-2417568" y="1658668"/>
            <a:ext cx="4835136" cy="8739151"/>
            <a:chOff x="6549852" y="-75069"/>
            <a:chExt cx="4835136" cy="8739151"/>
          </a:xfrm>
        </p:grpSpPr>
        <p:sp>
          <p:nvSpPr>
            <p:cNvPr id="7" name="자유형 6"/>
            <p:cNvSpPr/>
            <p:nvPr/>
          </p:nvSpPr>
          <p:spPr>
            <a:xfrm rot="1809543">
              <a:off x="6549852" y="-75069"/>
              <a:ext cx="4835136" cy="8739151"/>
            </a:xfrm>
            <a:custGeom>
              <a:avLst/>
              <a:gdLst>
                <a:gd name="connsiteX0" fmla="*/ 0 w 4835136"/>
                <a:gd name="connsiteY0" fmla="*/ 807474 h 8739151"/>
                <a:gd name="connsiteX1" fmla="*/ 1389663 w 4835136"/>
                <a:gd name="connsiteY1" fmla="*/ 0 h 8739151"/>
                <a:gd name="connsiteX2" fmla="*/ 4835136 w 4835136"/>
                <a:gd name="connsiteY2" fmla="*/ 5929659 h 8739151"/>
                <a:gd name="connsiteX3" fmla="*/ 0 w 4835136"/>
                <a:gd name="connsiteY3" fmla="*/ 8739151 h 8739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35136" h="8739151">
                  <a:moveTo>
                    <a:pt x="0" y="807474"/>
                  </a:moveTo>
                  <a:lnTo>
                    <a:pt x="1389663" y="0"/>
                  </a:lnTo>
                  <a:lnTo>
                    <a:pt x="4835136" y="5929659"/>
                  </a:lnTo>
                  <a:lnTo>
                    <a:pt x="0" y="873915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" name="자유형 7"/>
            <p:cNvSpPr/>
            <p:nvPr/>
          </p:nvSpPr>
          <p:spPr>
            <a:xfrm rot="1809543">
              <a:off x="6549852" y="-75069"/>
              <a:ext cx="4835136" cy="8739151"/>
            </a:xfrm>
            <a:custGeom>
              <a:avLst/>
              <a:gdLst>
                <a:gd name="connsiteX0" fmla="*/ 294647 w 4835136"/>
                <a:gd name="connsiteY0" fmla="*/ 636267 h 8739151"/>
                <a:gd name="connsiteX1" fmla="*/ 1389663 w 4835136"/>
                <a:gd name="connsiteY1" fmla="*/ 0 h 8739151"/>
                <a:gd name="connsiteX2" fmla="*/ 4835136 w 4835136"/>
                <a:gd name="connsiteY2" fmla="*/ 5929659 h 8739151"/>
                <a:gd name="connsiteX3" fmla="*/ 0 w 4835136"/>
                <a:gd name="connsiteY3" fmla="*/ 8739151 h 8739151"/>
                <a:gd name="connsiteX4" fmla="*/ 0 w 4835136"/>
                <a:gd name="connsiteY4" fmla="*/ 8517841 h 8739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35136" h="8739151">
                  <a:moveTo>
                    <a:pt x="294647" y="636267"/>
                  </a:moveTo>
                  <a:lnTo>
                    <a:pt x="1389663" y="0"/>
                  </a:lnTo>
                  <a:lnTo>
                    <a:pt x="4835136" y="5929659"/>
                  </a:lnTo>
                  <a:lnTo>
                    <a:pt x="0" y="8739151"/>
                  </a:lnTo>
                  <a:lnTo>
                    <a:pt x="0" y="8517841"/>
                  </a:lnTo>
                  <a:close/>
                </a:path>
              </a:pathLst>
            </a:custGeom>
            <a:solidFill>
              <a:srgbClr val="0053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ko-KR" altLang="en-US"/>
            </a:p>
          </p:txBody>
        </p:sp>
      </p:grpSp>
      <p:sp>
        <p:nvSpPr>
          <p:cNvPr id="9" name="직사각형 8"/>
          <p:cNvSpPr/>
          <p:nvPr userDrawn="1"/>
        </p:nvSpPr>
        <p:spPr>
          <a:xfrm>
            <a:off x="-2514600" y="876299"/>
            <a:ext cx="2514600" cy="8441871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-2293257" y="6858000"/>
            <a:ext cx="11480800" cy="246017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807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8516E-0AA8-4514-B629-439CA4BD7A11}" type="datetimeFigureOut">
              <a:rPr lang="ko-KR" altLang="en-US" smtClean="0"/>
              <a:pPr/>
              <a:t>2024-04-24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4F270-BAA8-4DAB-A369-2801B68BC6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7138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457200"/>
            <a:ext cx="3317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3315" y="987427"/>
            <a:ext cx="520779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2057400"/>
            <a:ext cx="3317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8516E-0AA8-4514-B629-439CA4BD7A11}" type="datetimeFigureOut">
              <a:rPr lang="ko-KR" altLang="en-US" smtClean="0"/>
              <a:pPr/>
              <a:t>2024-04-24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4F270-BAA8-4DAB-A369-2801B68BC6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407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457200"/>
            <a:ext cx="3317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73315" y="987427"/>
            <a:ext cx="5207794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2057400"/>
            <a:ext cx="3317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8516E-0AA8-4514-B629-439CA4BD7A11}" type="datetimeFigureOut">
              <a:rPr lang="ko-KR" altLang="en-US" smtClean="0"/>
              <a:pPr/>
              <a:t>2024-04-24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4F270-BAA8-4DAB-A369-2801B68BC6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403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7231" y="365127"/>
            <a:ext cx="88725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231" y="1825625"/>
            <a:ext cx="88725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7231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8516E-0AA8-4514-B629-439CA4BD7A11}" type="datetimeFigureOut">
              <a:rPr lang="ko-KR" altLang="en-US" smtClean="0"/>
              <a:pPr/>
              <a:t>2024-04-24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7569" y="6356352"/>
            <a:ext cx="34718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65194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4F270-BAA8-4DAB-A369-2801B68BC6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3893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8C22704-EEFD-3DDB-3650-1C8B8BE7CBB4}"/>
              </a:ext>
            </a:extLst>
          </p:cNvPr>
          <p:cNvSpPr/>
          <p:nvPr/>
        </p:nvSpPr>
        <p:spPr>
          <a:xfrm>
            <a:off x="733979" y="0"/>
            <a:ext cx="3481281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664397F-0341-C918-A67D-17AC9ABA94DF}"/>
              </a:ext>
            </a:extLst>
          </p:cNvPr>
          <p:cNvGrpSpPr/>
          <p:nvPr/>
        </p:nvGrpSpPr>
        <p:grpSpPr>
          <a:xfrm>
            <a:off x="1099231" y="2029323"/>
            <a:ext cx="8850111" cy="3275987"/>
            <a:chOff x="1429419" y="2184476"/>
            <a:chExt cx="6859730" cy="3275987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8264393-6597-DE0C-E13E-90AFC5D526A9}"/>
                </a:ext>
              </a:extLst>
            </p:cNvPr>
            <p:cNvGrpSpPr/>
            <p:nvPr/>
          </p:nvGrpSpPr>
          <p:grpSpPr>
            <a:xfrm>
              <a:off x="1466323" y="4208769"/>
              <a:ext cx="6822826" cy="1251694"/>
              <a:chOff x="1466323" y="4208769"/>
              <a:chExt cx="6822826" cy="1251694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EEAE06B-06AB-2A68-1764-17DF8AFA57B7}"/>
                  </a:ext>
                </a:extLst>
              </p:cNvPr>
              <p:cNvSpPr txBox="1"/>
              <p:nvPr/>
            </p:nvSpPr>
            <p:spPr>
              <a:xfrm>
                <a:off x="1466323" y="4208769"/>
                <a:ext cx="6822826" cy="91422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lnSpc>
                    <a:spcPct val="135000"/>
                  </a:lnSpc>
                </a:pPr>
                <a:endParaRPr lang="en-US" altLang="ko-KR" sz="900" spc="50" dirty="0">
                  <a:solidFill>
                    <a:srgbClr val="555555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Arial" panose="020B0604020202020204" pitchFamily="34" charset="0"/>
                </a:endParaRPr>
              </a:p>
              <a:p>
                <a:pPr>
                  <a:lnSpc>
                    <a:spcPct val="135000"/>
                  </a:lnSpc>
                </a:pPr>
                <a:endParaRPr lang="en-US" altLang="ko-KR" sz="900" spc="50" dirty="0">
                  <a:solidFill>
                    <a:srgbClr val="555555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Arial" panose="020B0604020202020204" pitchFamily="34" charset="0"/>
                </a:endParaRPr>
              </a:p>
              <a:p>
                <a:pPr>
                  <a:lnSpc>
                    <a:spcPct val="135000"/>
                  </a:lnSpc>
                </a:pPr>
                <a:endParaRPr lang="en-US" altLang="ko-KR" sz="900" spc="50" dirty="0">
                  <a:solidFill>
                    <a:srgbClr val="555555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Arial" panose="020B0604020202020204" pitchFamily="34" charset="0"/>
                </a:endParaRPr>
              </a:p>
              <a:p>
                <a:pPr>
                  <a:lnSpc>
                    <a:spcPct val="135000"/>
                  </a:lnSpc>
                </a:pPr>
                <a:r>
                  <a:rPr lang="ko-KR" altLang="en-US" sz="1400" spc="50" dirty="0">
                    <a:solidFill>
                      <a:srgbClr val="555555"/>
                    </a:solidFill>
                    <a:latin typeface="Noto Sans KR" panose="020B0500000000000000" pitchFamily="34" charset="-127"/>
                    <a:ea typeface="Noto Sans KR" panose="020B0500000000000000" pitchFamily="34" charset="-127"/>
                    <a:cs typeface="Arial" panose="020B0604020202020204" pitchFamily="34" charset="0"/>
                  </a:rPr>
                  <a:t>㈜ </a:t>
                </a:r>
                <a:r>
                  <a:rPr lang="ko-KR" altLang="en-US" sz="1400" spc="50" dirty="0" err="1">
                    <a:solidFill>
                      <a:srgbClr val="555555"/>
                    </a:solidFill>
                    <a:latin typeface="Noto Sans KR" panose="020B0500000000000000" pitchFamily="34" charset="-127"/>
                    <a:ea typeface="Noto Sans KR" panose="020B0500000000000000" pitchFamily="34" charset="-127"/>
                    <a:cs typeface="Arial" panose="020B0604020202020204" pitchFamily="34" charset="0"/>
                  </a:rPr>
                  <a:t>예가비즈</a:t>
                </a:r>
                <a:r>
                  <a:rPr lang="ko-KR" altLang="en-US" sz="1400" spc="50" dirty="0">
                    <a:solidFill>
                      <a:srgbClr val="555555"/>
                    </a:solidFill>
                    <a:latin typeface="Noto Sans KR" panose="020B0500000000000000" pitchFamily="34" charset="-127"/>
                    <a:ea typeface="Noto Sans KR" panose="020B0500000000000000" pitchFamily="34" charset="-127"/>
                    <a:cs typeface="Arial" panose="020B0604020202020204" pitchFamily="34" charset="0"/>
                  </a:rPr>
                  <a:t> 대표이사  조 성 현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905D701-C721-02B1-06E8-EEBB690A9CAD}"/>
                  </a:ext>
                </a:extLst>
              </p:cNvPr>
              <p:cNvSpPr txBox="1"/>
              <p:nvPr/>
            </p:nvSpPr>
            <p:spPr>
              <a:xfrm>
                <a:off x="1494613" y="5229631"/>
                <a:ext cx="184731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900" spc="100" dirty="0">
                  <a:solidFill>
                    <a:srgbClr val="ED6D00"/>
                  </a:solidFill>
                  <a:latin typeface="Roboto" panose="02000000000000000000" pitchFamily="2" charset="0"/>
                  <a:ea typeface="+mj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EE147D8E-F3DE-29EF-F4B3-FCC2F9E3AA23}"/>
                </a:ext>
              </a:extLst>
            </p:cNvPr>
            <p:cNvGrpSpPr/>
            <p:nvPr/>
          </p:nvGrpSpPr>
          <p:grpSpPr>
            <a:xfrm>
              <a:off x="1429419" y="2184476"/>
              <a:ext cx="6324524" cy="1208879"/>
              <a:chOff x="1429419" y="2348498"/>
              <a:chExt cx="6324524" cy="1208879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1429419" y="2348498"/>
                <a:ext cx="6324524" cy="10088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6000" spc="100" dirty="0">
                    <a:latin typeface="Impact" panose="020B0806030902050204" pitchFamily="34" charset="0"/>
                    <a:ea typeface="HY견고딕" panose="02030600000101010101" pitchFamily="18" charset="-127"/>
                    <a:cs typeface="맑은 고딕 Semilight" panose="020B0502040204020203" pitchFamily="50" charset="-127"/>
                  </a:rPr>
                  <a:t>프로젝트 준비사항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20E4843-4D72-EFAA-FEE4-3067CDAF9AB6}"/>
                  </a:ext>
                </a:extLst>
              </p:cNvPr>
              <p:cNvSpPr txBox="1"/>
              <p:nvPr/>
            </p:nvSpPr>
            <p:spPr>
              <a:xfrm>
                <a:off x="1494613" y="3249600"/>
                <a:ext cx="325329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solidFill>
                      <a:srgbClr val="ED6D00"/>
                    </a:solidFill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MBC IT </a:t>
                </a:r>
                <a:r>
                  <a:rPr lang="ko-KR" altLang="en-US" sz="1400" dirty="0">
                    <a:solidFill>
                      <a:srgbClr val="ED6D00"/>
                    </a:solidFill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아카데미 </a:t>
                </a:r>
                <a:r>
                  <a:rPr lang="en-US" altLang="ko-KR" sz="1400" dirty="0">
                    <a:solidFill>
                      <a:srgbClr val="ED6D00"/>
                    </a:solidFill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- </a:t>
                </a:r>
                <a:r>
                  <a:rPr lang="ko-KR" altLang="en-US" sz="1400" dirty="0">
                    <a:solidFill>
                      <a:srgbClr val="ED6D00"/>
                    </a:solidFill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실무 중심 프로젝트 실습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9520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A879CA-F5E6-2AF3-3E9B-02E12432F62D}"/>
              </a:ext>
            </a:extLst>
          </p:cNvPr>
          <p:cNvSpPr/>
          <p:nvPr/>
        </p:nvSpPr>
        <p:spPr>
          <a:xfrm>
            <a:off x="-121920" y="5594358"/>
            <a:ext cx="10506891" cy="126364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4DB4460-DF78-8A26-86EC-BA29F71C148D}"/>
              </a:ext>
            </a:extLst>
          </p:cNvPr>
          <p:cNvGrpSpPr/>
          <p:nvPr/>
        </p:nvGrpSpPr>
        <p:grpSpPr>
          <a:xfrm>
            <a:off x="286501" y="302974"/>
            <a:ext cx="5476735" cy="338554"/>
            <a:chOff x="110186" y="122549"/>
            <a:chExt cx="5476735" cy="33855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DCD16C-3794-4F55-B6E7-EE6632392A2B}"/>
                </a:ext>
              </a:extLst>
            </p:cNvPr>
            <p:cNvSpPr txBox="1"/>
            <p:nvPr/>
          </p:nvSpPr>
          <p:spPr>
            <a:xfrm>
              <a:off x="110186" y="122549"/>
              <a:ext cx="4433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ED6D00"/>
                  </a:solidFill>
                  <a:latin typeface="Impact" panose="020B0806030902050204" pitchFamily="34" charset="0"/>
                  <a:ea typeface="HY견고딕" panose="02030600000101010101" pitchFamily="18" charset="-127"/>
                  <a:cs typeface="맑은 고딕 Semilight" panose="020B0502040204020203" pitchFamily="50" charset="-127"/>
                </a:rPr>
                <a:t>03 .</a:t>
              </a:r>
              <a:endParaRPr lang="ko-KR" altLang="en-US" sz="1600" dirty="0">
                <a:solidFill>
                  <a:srgbClr val="ED6D00"/>
                </a:solidFill>
                <a:latin typeface="Impact" panose="020B0806030902050204" pitchFamily="34" charset="0"/>
                <a:ea typeface="HY견고딕" panose="02030600000101010101" pitchFamily="18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65B882-9FDC-0802-CFBE-AAFD8B2A46CF}"/>
                </a:ext>
              </a:extLst>
            </p:cNvPr>
            <p:cNvSpPr txBox="1"/>
            <p:nvPr/>
          </p:nvSpPr>
          <p:spPr>
            <a:xfrm>
              <a:off x="467450" y="122549"/>
              <a:ext cx="5119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프로젝트 사후관리 </a:t>
              </a:r>
              <a:r>
                <a:rPr lang="en-US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– </a:t>
              </a:r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배포 및 유지보수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3CD101C-2E2B-FFFE-6C85-672AE8363858}"/>
              </a:ext>
            </a:extLst>
          </p:cNvPr>
          <p:cNvGrpSpPr/>
          <p:nvPr/>
        </p:nvGrpSpPr>
        <p:grpSpPr>
          <a:xfrm>
            <a:off x="612426" y="1765494"/>
            <a:ext cx="9219471" cy="3407814"/>
            <a:chOff x="1007376" y="2174525"/>
            <a:chExt cx="4584811" cy="199017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A902F24-9672-A87A-5DD0-3CAA9D4BB1B7}"/>
                </a:ext>
              </a:extLst>
            </p:cNvPr>
            <p:cNvSpPr txBox="1"/>
            <p:nvPr/>
          </p:nvSpPr>
          <p:spPr>
            <a:xfrm>
              <a:off x="1099442" y="2174525"/>
              <a:ext cx="4129797" cy="233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tabLst>
                  <a:tab pos="88900" algn="l"/>
                </a:tabLst>
              </a:pPr>
              <a:r>
                <a:rPr lang="ko-KR" altLang="en-US" sz="2000" b="1" spc="-30" dirty="0">
                  <a:solidFill>
                    <a:srgbClr val="ED6D00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배포 및 유지보수</a:t>
              </a:r>
              <a:endParaRPr lang="ko-KR" altLang="en-US" sz="2000" spc="-30" dirty="0">
                <a:solidFill>
                  <a:srgbClr val="ED6D00"/>
                </a:solidFill>
                <a:latin typeface="Roboto" panose="02000000000000000000" pitchFamily="2" charset="0"/>
                <a:ea typeface="Noto Sans KR Medium" panose="020B0600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C284A4-946A-E51F-7968-17D2AAEA3B83}"/>
                </a:ext>
              </a:extLst>
            </p:cNvPr>
            <p:cNvSpPr txBox="1"/>
            <p:nvPr/>
          </p:nvSpPr>
          <p:spPr>
            <a:xfrm>
              <a:off x="1007376" y="2572330"/>
              <a:ext cx="4584811" cy="15923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 개발된 웹사이트를 운영환경에 배포합니다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  <a:endParaRPr lang="en-US" altLang="ko-KR" sz="1600" dirty="0">
                <a:solidFill>
                  <a:srgbClr val="0D0D0D"/>
                </a:solidFill>
                <a:highlight>
                  <a:srgbClr val="FFFFFF"/>
                </a:highlight>
                <a:latin typeface="Noto Sans KR Medium" panose="020B0600000101010101" charset="-127"/>
                <a:ea typeface="Noto Sans KR Medium" panose="020B0600000101010101" charset="-127"/>
              </a:endParaRP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프로젝트 발표회 사전 일주일 전에 개발 및 테스팅을 마무리 짓고 일주일 동안 유지보수를 경험해보는 것을 </a:t>
              </a:r>
              <a:r>
                <a:rPr lang="ko-KR" altLang="en-US" sz="1600" b="0" i="0" dirty="0" err="1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추천드립니다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프로젝트의 배포 후에도 지속적인 유지보수와 업데이트를 계획하고 문제 발생 시 신속하게 해결하고 필요한 개선을 제공합니다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  <a:endParaRPr lang="en-US" altLang="ko-KR" sz="1600" dirty="0">
                <a:solidFill>
                  <a:srgbClr val="0D0D0D"/>
                </a:solidFill>
                <a:highlight>
                  <a:srgbClr val="FFFFFF"/>
                </a:highlight>
                <a:latin typeface="Noto Sans KR Medium" panose="020B0600000101010101" charset="-127"/>
                <a:ea typeface="Noto Sans KR Medium" panose="020B0600000101010101" charset="-127"/>
              </a:endParaRP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이슈사항 발생 시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오류의 종류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원인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해결 등을 문서화 </a:t>
              </a:r>
              <a:r>
                <a:rPr lang="ko-KR" alt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해야합니다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  <a:endParaRPr lang="en-US" altLang="ko-KR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Noto Sans KR Medium" panose="020B0600000101010101" charset="-127"/>
                <a:ea typeface="Noto Sans KR Medium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4217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A879CA-F5E6-2AF3-3E9B-02E12432F62D}"/>
              </a:ext>
            </a:extLst>
          </p:cNvPr>
          <p:cNvSpPr/>
          <p:nvPr/>
        </p:nvSpPr>
        <p:spPr>
          <a:xfrm>
            <a:off x="-121920" y="5594358"/>
            <a:ext cx="10506891" cy="126364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4DB4460-DF78-8A26-86EC-BA29F71C148D}"/>
              </a:ext>
            </a:extLst>
          </p:cNvPr>
          <p:cNvGrpSpPr/>
          <p:nvPr/>
        </p:nvGrpSpPr>
        <p:grpSpPr>
          <a:xfrm>
            <a:off x="286501" y="302974"/>
            <a:ext cx="5476735" cy="338554"/>
            <a:chOff x="110186" y="122549"/>
            <a:chExt cx="5476735" cy="33855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DCD16C-3794-4F55-B6E7-EE6632392A2B}"/>
                </a:ext>
              </a:extLst>
            </p:cNvPr>
            <p:cNvSpPr txBox="1"/>
            <p:nvPr/>
          </p:nvSpPr>
          <p:spPr>
            <a:xfrm>
              <a:off x="110186" y="122549"/>
              <a:ext cx="4433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ED6D00"/>
                  </a:solidFill>
                  <a:latin typeface="Impact" panose="020B0806030902050204" pitchFamily="34" charset="0"/>
                  <a:ea typeface="HY견고딕" panose="02030600000101010101" pitchFamily="18" charset="-127"/>
                  <a:cs typeface="맑은 고딕 Semilight" panose="020B0502040204020203" pitchFamily="50" charset="-127"/>
                </a:rPr>
                <a:t>03 .</a:t>
              </a:r>
              <a:endParaRPr lang="ko-KR" altLang="en-US" sz="1600" dirty="0">
                <a:solidFill>
                  <a:srgbClr val="ED6D00"/>
                </a:solidFill>
                <a:latin typeface="Impact" panose="020B0806030902050204" pitchFamily="34" charset="0"/>
                <a:ea typeface="HY견고딕" panose="02030600000101010101" pitchFamily="18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65B882-9FDC-0802-CFBE-AAFD8B2A46CF}"/>
                </a:ext>
              </a:extLst>
            </p:cNvPr>
            <p:cNvSpPr txBox="1"/>
            <p:nvPr/>
          </p:nvSpPr>
          <p:spPr>
            <a:xfrm>
              <a:off x="467450" y="122549"/>
              <a:ext cx="5119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프로젝트 사후관리 </a:t>
              </a:r>
              <a:r>
                <a:rPr lang="en-US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– </a:t>
              </a:r>
              <a:r>
                <a:rPr lang="ko-KR" altLang="en-US" sz="16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보안고려사항</a:t>
              </a:r>
              <a:endPara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맑은 고딕 Semilight" panose="020B0502040204020203" pitchFamily="50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3CD101C-2E2B-FFFE-6C85-672AE8363858}"/>
              </a:ext>
            </a:extLst>
          </p:cNvPr>
          <p:cNvGrpSpPr/>
          <p:nvPr/>
        </p:nvGrpSpPr>
        <p:grpSpPr>
          <a:xfrm>
            <a:off x="612426" y="1765485"/>
            <a:ext cx="9219471" cy="1611912"/>
            <a:chOff x="1007376" y="2174525"/>
            <a:chExt cx="4584811" cy="94136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A902F24-9672-A87A-5DD0-3CAA9D4BB1B7}"/>
                </a:ext>
              </a:extLst>
            </p:cNvPr>
            <p:cNvSpPr txBox="1"/>
            <p:nvPr/>
          </p:nvSpPr>
          <p:spPr>
            <a:xfrm>
              <a:off x="1099442" y="2174525"/>
              <a:ext cx="4129797" cy="233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tabLst>
                  <a:tab pos="88900" algn="l"/>
                </a:tabLst>
              </a:pPr>
              <a:r>
                <a:rPr lang="ko-KR" altLang="en-US" sz="2000" spc="-30" dirty="0" err="1">
                  <a:solidFill>
                    <a:srgbClr val="ED6D00"/>
                  </a:solidFill>
                  <a:latin typeface="Roboto" panose="02000000000000000000" pitchFamily="2" charset="0"/>
                  <a:ea typeface="Noto Sans KR Medium" panose="020B0600000000000000" pitchFamily="34" charset="-127"/>
                </a:rPr>
                <a:t>보안고려사항</a:t>
              </a:r>
              <a:endParaRPr lang="ko-KR" altLang="en-US" sz="2000" spc="-30" dirty="0">
                <a:solidFill>
                  <a:srgbClr val="ED6D00"/>
                </a:solidFill>
                <a:latin typeface="Roboto" panose="02000000000000000000" pitchFamily="2" charset="0"/>
                <a:ea typeface="Noto Sans KR Medium" panose="020B0600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C284A4-946A-E51F-7968-17D2AAEA3B83}"/>
                </a:ext>
              </a:extLst>
            </p:cNvPr>
            <p:cNvSpPr txBox="1"/>
            <p:nvPr/>
          </p:nvSpPr>
          <p:spPr>
            <a:xfrm>
              <a:off x="1007376" y="2817665"/>
              <a:ext cx="4584811" cy="29822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 웹 애플리케이션의 보안을 위해 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SSL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인증서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데이터 암호화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취약점 검사 등 보안 관련 사항을 고려합니다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4676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C7A264C-1676-55D3-27E8-3656CBBF1A68}"/>
              </a:ext>
            </a:extLst>
          </p:cNvPr>
          <p:cNvSpPr/>
          <p:nvPr/>
        </p:nvSpPr>
        <p:spPr>
          <a:xfrm>
            <a:off x="0" y="0"/>
            <a:ext cx="3481281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ED8FC1-1E27-460F-B0E8-E639A8DD35E9}"/>
              </a:ext>
            </a:extLst>
          </p:cNvPr>
          <p:cNvSpPr txBox="1"/>
          <p:nvPr/>
        </p:nvSpPr>
        <p:spPr>
          <a:xfrm>
            <a:off x="1981238" y="2946887"/>
            <a:ext cx="6324524" cy="844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4800" b="1" dirty="0">
                <a:solidFill>
                  <a:srgbClr val="ED6D00"/>
                </a:solidFill>
                <a:latin typeface="Impact" panose="020B0806030902050204" pitchFamily="34" charset="0"/>
                <a:ea typeface="+mj-ea"/>
              </a:rPr>
              <a:t>감 사 합 </a:t>
            </a:r>
            <a:r>
              <a:rPr lang="ko-KR" altLang="en-US" sz="4800" b="1" dirty="0" err="1">
                <a:solidFill>
                  <a:srgbClr val="ED6D00"/>
                </a:solidFill>
                <a:latin typeface="Impact" panose="020B0806030902050204" pitchFamily="34" charset="0"/>
                <a:ea typeface="+mj-ea"/>
              </a:rPr>
              <a:t>니</a:t>
            </a:r>
            <a:r>
              <a:rPr lang="ko-KR" altLang="en-US" sz="4800" b="1" dirty="0">
                <a:solidFill>
                  <a:srgbClr val="ED6D00"/>
                </a:solidFill>
                <a:latin typeface="Impact" panose="020B0806030902050204" pitchFamily="34" charset="0"/>
                <a:ea typeface="+mj-ea"/>
              </a:rPr>
              <a:t> 다</a:t>
            </a:r>
            <a:r>
              <a:rPr lang="en-US" altLang="ko-KR" sz="4800" b="1" dirty="0">
                <a:solidFill>
                  <a:srgbClr val="ED6D00"/>
                </a:solidFill>
                <a:latin typeface="Impact" panose="020B0806030902050204" pitchFamily="34" charset="0"/>
                <a:ea typeface="+mj-ea"/>
              </a:rPr>
              <a:t>.</a:t>
            </a:r>
            <a:endParaRPr lang="ko-KR" altLang="en-US" sz="4800" b="1" dirty="0">
              <a:solidFill>
                <a:srgbClr val="595959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8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18928856-2FEC-568A-1031-7A2A94092906}"/>
              </a:ext>
            </a:extLst>
          </p:cNvPr>
          <p:cNvSpPr/>
          <p:nvPr/>
        </p:nvSpPr>
        <p:spPr>
          <a:xfrm>
            <a:off x="0" y="0"/>
            <a:ext cx="3481281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3E5EAAA-2B9F-B090-84DB-E28A55A42C2C}"/>
              </a:ext>
            </a:extLst>
          </p:cNvPr>
          <p:cNvGrpSpPr/>
          <p:nvPr/>
        </p:nvGrpSpPr>
        <p:grpSpPr>
          <a:xfrm>
            <a:off x="734314" y="1777086"/>
            <a:ext cx="2012653" cy="977191"/>
            <a:chOff x="915227" y="1047870"/>
            <a:chExt cx="2012653" cy="97719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2041690-09F3-4B2D-A20E-1CB72E4B0129}"/>
                </a:ext>
              </a:extLst>
            </p:cNvPr>
            <p:cNvSpPr txBox="1"/>
            <p:nvPr/>
          </p:nvSpPr>
          <p:spPr>
            <a:xfrm>
              <a:off x="915227" y="1163287"/>
              <a:ext cx="2012653" cy="86177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5000" b="1" dirty="0">
                  <a:latin typeface="Roboto" panose="02000000000000000000" pitchFamily="2" charset="0"/>
                  <a:ea typeface="Roboto" panose="02000000000000000000" pitchFamily="2" charset="0"/>
                </a:rPr>
                <a:t>INDEX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322A57F-97EC-EEAD-945E-5C82208E8CAD}"/>
                </a:ext>
              </a:extLst>
            </p:cNvPr>
            <p:cNvSpPr txBox="1"/>
            <p:nvPr/>
          </p:nvSpPr>
          <p:spPr>
            <a:xfrm>
              <a:off x="964597" y="1047870"/>
              <a:ext cx="191391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tabLst>
                  <a:tab pos="88900" algn="l"/>
                </a:tabLst>
              </a:pPr>
              <a:r>
                <a:rPr lang="ko-KR" altLang="en-US" sz="1000" b="1" spc="-30" dirty="0">
                  <a:solidFill>
                    <a:srgbClr val="ED6D0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프로젝트 실습과정</a:t>
              </a:r>
              <a:endParaRPr lang="en-US" altLang="ko-KR" sz="1000" b="1" spc="-30" dirty="0">
                <a:solidFill>
                  <a:srgbClr val="ED6D0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6220543-CC65-FF17-365A-758A28CB834B}"/>
              </a:ext>
            </a:extLst>
          </p:cNvPr>
          <p:cNvGrpSpPr/>
          <p:nvPr/>
        </p:nvGrpSpPr>
        <p:grpSpPr>
          <a:xfrm>
            <a:off x="4876485" y="1777086"/>
            <a:ext cx="5273250" cy="3303828"/>
            <a:chOff x="4876485" y="1677059"/>
            <a:chExt cx="5273250" cy="3303828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DCB1B40-2D25-72FB-0C18-8C6F257B77D4}"/>
                </a:ext>
              </a:extLst>
            </p:cNvPr>
            <p:cNvGrpSpPr/>
            <p:nvPr/>
          </p:nvGrpSpPr>
          <p:grpSpPr>
            <a:xfrm>
              <a:off x="4876485" y="1677059"/>
              <a:ext cx="5273250" cy="646331"/>
              <a:chOff x="4876485" y="1677059"/>
              <a:chExt cx="5273250" cy="646331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B1B9E91-55D1-B3F2-6B7B-6A6CE85D7DCD}"/>
                  </a:ext>
                </a:extLst>
              </p:cNvPr>
              <p:cNvSpPr txBox="1"/>
              <p:nvPr/>
            </p:nvSpPr>
            <p:spPr>
              <a:xfrm>
                <a:off x="4876485" y="1677059"/>
                <a:ext cx="9196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dirty="0">
                    <a:solidFill>
                      <a:srgbClr val="ED6D00"/>
                    </a:solidFill>
                    <a:latin typeface="Impact" panose="020B0806030902050204" pitchFamily="34" charset="0"/>
                    <a:ea typeface="+mj-ea"/>
                  </a:rPr>
                  <a:t>01</a:t>
                </a:r>
                <a:endParaRPr lang="ko-KR" altLang="en-US" sz="3600" dirty="0">
                  <a:solidFill>
                    <a:srgbClr val="ED6D00"/>
                  </a:solidFill>
                  <a:latin typeface="Impact" panose="020B0806030902050204" pitchFamily="34" charset="0"/>
                  <a:ea typeface="+mj-ea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E34A613-C33E-37B2-5A51-0C21D425163D}"/>
                  </a:ext>
                </a:extLst>
              </p:cNvPr>
              <p:cNvSpPr txBox="1"/>
              <p:nvPr/>
            </p:nvSpPr>
            <p:spPr>
              <a:xfrm>
                <a:off x="5870421" y="1769392"/>
                <a:ext cx="427931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tabLst>
                    <a:tab pos="88900" algn="l"/>
                  </a:tabLst>
                </a:pPr>
                <a:r>
                  <a:rPr lang="ko-KR" altLang="en-US" sz="2400" b="1" spc="-50" dirty="0">
                    <a:solidFill>
                      <a:srgbClr val="333333"/>
                    </a:solidFill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프로젝트 사전 준비</a:t>
                </a:r>
                <a:endParaRPr lang="en-US" altLang="ko-KR" sz="2400" b="1" spc="-50" dirty="0">
                  <a:solidFill>
                    <a:srgbClr val="333333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FA778D5-CB88-3932-08DE-E0AF7F9F54EB}"/>
                </a:ext>
              </a:extLst>
            </p:cNvPr>
            <p:cNvGrpSpPr/>
            <p:nvPr/>
          </p:nvGrpSpPr>
          <p:grpSpPr>
            <a:xfrm>
              <a:off x="4905187" y="3005808"/>
              <a:ext cx="5244548" cy="646331"/>
              <a:chOff x="4905187" y="3005808"/>
              <a:chExt cx="5244548" cy="646331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3C40766-5981-1286-83BE-8886F4728DC5}"/>
                  </a:ext>
                </a:extLst>
              </p:cNvPr>
              <p:cNvSpPr txBox="1"/>
              <p:nvPr/>
            </p:nvSpPr>
            <p:spPr>
              <a:xfrm>
                <a:off x="4905187" y="3005808"/>
                <a:ext cx="9196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dirty="0">
                    <a:solidFill>
                      <a:srgbClr val="ED6D00"/>
                    </a:solidFill>
                    <a:latin typeface="Impact" panose="020B0806030902050204" pitchFamily="34" charset="0"/>
                    <a:ea typeface="+mj-ea"/>
                  </a:rPr>
                  <a:t>02</a:t>
                </a:r>
                <a:endParaRPr lang="ko-KR" altLang="en-US" sz="3600" dirty="0">
                  <a:solidFill>
                    <a:srgbClr val="ED6D00"/>
                  </a:solidFill>
                  <a:latin typeface="Impact" panose="020B0806030902050204" pitchFamily="34" charset="0"/>
                  <a:ea typeface="+mj-ea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AF5F8A6-A985-F8E3-A91C-102B44BB6D21}"/>
                  </a:ext>
                </a:extLst>
              </p:cNvPr>
              <p:cNvSpPr txBox="1"/>
              <p:nvPr/>
            </p:nvSpPr>
            <p:spPr>
              <a:xfrm>
                <a:off x="5870421" y="3098141"/>
                <a:ext cx="427931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tabLst>
                    <a:tab pos="88900" algn="l"/>
                  </a:tabLst>
                </a:pPr>
                <a:r>
                  <a:rPr lang="ko-KR" altLang="en-US" sz="2400" b="1" spc="-50" dirty="0">
                    <a:solidFill>
                      <a:srgbClr val="333333"/>
                    </a:solidFill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프로젝트 진행</a:t>
                </a:r>
                <a:endParaRPr lang="en-US" altLang="ko-KR" sz="2400" b="1" spc="-50" dirty="0">
                  <a:solidFill>
                    <a:srgbClr val="333333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4E31693A-25F8-A16E-87BF-93E6226BA4B7}"/>
                </a:ext>
              </a:extLst>
            </p:cNvPr>
            <p:cNvGrpSpPr/>
            <p:nvPr/>
          </p:nvGrpSpPr>
          <p:grpSpPr>
            <a:xfrm>
              <a:off x="4905187" y="4334556"/>
              <a:ext cx="5244548" cy="646331"/>
              <a:chOff x="4905187" y="4334556"/>
              <a:chExt cx="5244548" cy="64633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59783D5-E6AE-9C5D-6210-F5728455B53E}"/>
                  </a:ext>
                </a:extLst>
              </p:cNvPr>
              <p:cNvSpPr txBox="1"/>
              <p:nvPr/>
            </p:nvSpPr>
            <p:spPr>
              <a:xfrm>
                <a:off x="4905187" y="4334556"/>
                <a:ext cx="919694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3600" dirty="0">
                    <a:solidFill>
                      <a:srgbClr val="ED6D00"/>
                    </a:solidFill>
                    <a:latin typeface="Impact" panose="020B0806030902050204" pitchFamily="34" charset="0"/>
                    <a:ea typeface="+mj-ea"/>
                  </a:rPr>
                  <a:t>03</a:t>
                </a:r>
                <a:endParaRPr lang="ko-KR" altLang="en-US" sz="3600" dirty="0">
                  <a:solidFill>
                    <a:srgbClr val="ED6D00"/>
                  </a:solidFill>
                  <a:latin typeface="Impact" panose="020B0806030902050204" pitchFamily="34" charset="0"/>
                  <a:ea typeface="+mj-ea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6EE7DB3-0B00-73DA-6B87-9B33F1CE610A}"/>
                  </a:ext>
                </a:extLst>
              </p:cNvPr>
              <p:cNvSpPr txBox="1"/>
              <p:nvPr/>
            </p:nvSpPr>
            <p:spPr>
              <a:xfrm>
                <a:off x="5870421" y="4426889"/>
                <a:ext cx="4279314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tabLst>
                    <a:tab pos="88900" algn="l"/>
                  </a:tabLst>
                </a:pPr>
                <a:r>
                  <a:rPr lang="ko-KR" altLang="en-US" sz="2400" b="1" spc="-50" dirty="0">
                    <a:solidFill>
                      <a:srgbClr val="333333"/>
                    </a:solidFill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프로젝트 사후관리</a:t>
                </a:r>
                <a:endParaRPr lang="en-US" altLang="ko-KR" sz="2400" b="1" spc="-50" dirty="0">
                  <a:solidFill>
                    <a:srgbClr val="333333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9196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A879CA-F5E6-2AF3-3E9B-02E12432F62D}"/>
              </a:ext>
            </a:extLst>
          </p:cNvPr>
          <p:cNvSpPr/>
          <p:nvPr/>
        </p:nvSpPr>
        <p:spPr>
          <a:xfrm>
            <a:off x="-121920" y="5594358"/>
            <a:ext cx="10506891" cy="126364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4DB4460-DF78-8A26-86EC-BA29F71C148D}"/>
              </a:ext>
            </a:extLst>
          </p:cNvPr>
          <p:cNvGrpSpPr/>
          <p:nvPr/>
        </p:nvGrpSpPr>
        <p:grpSpPr>
          <a:xfrm>
            <a:off x="286501" y="302974"/>
            <a:ext cx="4487061" cy="338554"/>
            <a:chOff x="110186" y="122549"/>
            <a:chExt cx="4487061" cy="33855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DCD16C-3794-4F55-B6E7-EE6632392A2B}"/>
                </a:ext>
              </a:extLst>
            </p:cNvPr>
            <p:cNvSpPr txBox="1"/>
            <p:nvPr/>
          </p:nvSpPr>
          <p:spPr>
            <a:xfrm>
              <a:off x="110186" y="122549"/>
              <a:ext cx="4433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ED6D00"/>
                  </a:solidFill>
                  <a:latin typeface="Impact" panose="020B0806030902050204" pitchFamily="34" charset="0"/>
                  <a:ea typeface="HY견고딕" panose="02030600000101010101" pitchFamily="18" charset="-127"/>
                  <a:cs typeface="맑은 고딕 Semilight" panose="020B0502040204020203" pitchFamily="50" charset="-127"/>
                </a:rPr>
                <a:t>01 .</a:t>
              </a:r>
              <a:endParaRPr lang="ko-KR" altLang="en-US" sz="1600" dirty="0">
                <a:solidFill>
                  <a:srgbClr val="ED6D00"/>
                </a:solidFill>
                <a:latin typeface="Impact" panose="020B0806030902050204" pitchFamily="34" charset="0"/>
                <a:ea typeface="HY견고딕" panose="02030600000101010101" pitchFamily="18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65B882-9FDC-0802-CFBE-AAFD8B2A46CF}"/>
                </a:ext>
              </a:extLst>
            </p:cNvPr>
            <p:cNvSpPr txBox="1"/>
            <p:nvPr/>
          </p:nvSpPr>
          <p:spPr>
            <a:xfrm>
              <a:off x="467451" y="122549"/>
              <a:ext cx="41297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프로젝트 사전준비 </a:t>
              </a:r>
              <a:r>
                <a:rPr lang="en-US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– </a:t>
              </a:r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프로젝트 목표설정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3CD101C-2E2B-FFFE-6C85-672AE8363858}"/>
              </a:ext>
            </a:extLst>
          </p:cNvPr>
          <p:cNvGrpSpPr/>
          <p:nvPr/>
        </p:nvGrpSpPr>
        <p:grpSpPr>
          <a:xfrm>
            <a:off x="729872" y="1622988"/>
            <a:ext cx="8489629" cy="3359154"/>
            <a:chOff x="1007376" y="2091303"/>
            <a:chExt cx="4221863" cy="196175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A902F24-9672-A87A-5DD0-3CAA9D4BB1B7}"/>
                </a:ext>
              </a:extLst>
            </p:cNvPr>
            <p:cNvSpPr txBox="1"/>
            <p:nvPr/>
          </p:nvSpPr>
          <p:spPr>
            <a:xfrm>
              <a:off x="1099442" y="2091303"/>
              <a:ext cx="4129797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tabLst>
                  <a:tab pos="88900" algn="l"/>
                </a:tabLst>
              </a:pPr>
              <a:r>
                <a:rPr lang="ko-KR" altLang="en-US" sz="2000" b="1" spc="-30" dirty="0">
                  <a:solidFill>
                    <a:srgbClr val="ED6D00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프로젝트 목표설정</a:t>
              </a:r>
              <a:endParaRPr lang="ko-KR" altLang="en-US" sz="2000" spc="-30" dirty="0">
                <a:solidFill>
                  <a:srgbClr val="ED6D00"/>
                </a:solidFill>
                <a:latin typeface="Roboto" panose="02000000000000000000" pitchFamily="2" charset="0"/>
                <a:ea typeface="Noto Sans KR Medium" panose="020B0600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C284A4-946A-E51F-7968-17D2AAEA3B83}"/>
                </a:ext>
              </a:extLst>
            </p:cNvPr>
            <p:cNvSpPr txBox="1"/>
            <p:nvPr/>
          </p:nvSpPr>
          <p:spPr>
            <a:xfrm>
              <a:off x="1007376" y="2889715"/>
              <a:ext cx="4221863" cy="11633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프로젝트의 목적과 최종 목표를 명확히 설정하세요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예를 들어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제품을 판매하기 위한 </a:t>
              </a:r>
              <a:r>
                <a:rPr lang="ko-KR" altLang="en-US" sz="1600" b="0" i="0" dirty="0" err="1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이커머스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사이트인가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정보를 제공하는 블로그 사이트인가를 </a:t>
              </a:r>
              <a:r>
                <a:rPr lang="ko-KR" altLang="en-US" sz="1600" b="0" i="0" dirty="0" err="1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결정해야합니다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목표는 구체적이고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측정 가능하며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달성 가능해야 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Söhne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Söhne"/>
                </a:rPr>
                <a:t> </a:t>
              </a:r>
              <a:r>
                <a:rPr lang="ko-KR" alt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팀원들과의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사전 협의를 통해 결정된 프로젝트의 목적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기획의도를 문서화해야 합니다</a:t>
              </a:r>
              <a:endParaRPr lang="en-US" altLang="ko-KR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Noto Sans KR Medium" panose="020B0600000101010101" charset="-127"/>
                <a:ea typeface="Noto Sans KR Medium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1472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A879CA-F5E6-2AF3-3E9B-02E12432F62D}"/>
              </a:ext>
            </a:extLst>
          </p:cNvPr>
          <p:cNvSpPr/>
          <p:nvPr/>
        </p:nvSpPr>
        <p:spPr>
          <a:xfrm>
            <a:off x="-121920" y="5594358"/>
            <a:ext cx="10506891" cy="126364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4DB4460-DF78-8A26-86EC-BA29F71C148D}"/>
              </a:ext>
            </a:extLst>
          </p:cNvPr>
          <p:cNvGrpSpPr/>
          <p:nvPr/>
        </p:nvGrpSpPr>
        <p:grpSpPr>
          <a:xfrm>
            <a:off x="286501" y="302974"/>
            <a:ext cx="4487061" cy="338554"/>
            <a:chOff x="110186" y="122549"/>
            <a:chExt cx="4487061" cy="33855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DCD16C-3794-4F55-B6E7-EE6632392A2B}"/>
                </a:ext>
              </a:extLst>
            </p:cNvPr>
            <p:cNvSpPr txBox="1"/>
            <p:nvPr/>
          </p:nvSpPr>
          <p:spPr>
            <a:xfrm>
              <a:off x="110186" y="122549"/>
              <a:ext cx="4433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ED6D00"/>
                  </a:solidFill>
                  <a:latin typeface="Impact" panose="020B0806030902050204" pitchFamily="34" charset="0"/>
                  <a:ea typeface="HY견고딕" panose="02030600000101010101" pitchFamily="18" charset="-127"/>
                  <a:cs typeface="맑은 고딕 Semilight" panose="020B0502040204020203" pitchFamily="50" charset="-127"/>
                </a:rPr>
                <a:t>01 .</a:t>
              </a:r>
              <a:endParaRPr lang="ko-KR" altLang="en-US" sz="1600" dirty="0">
                <a:solidFill>
                  <a:srgbClr val="ED6D00"/>
                </a:solidFill>
                <a:latin typeface="Impact" panose="020B0806030902050204" pitchFamily="34" charset="0"/>
                <a:ea typeface="HY견고딕" panose="02030600000101010101" pitchFamily="18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65B882-9FDC-0802-CFBE-AAFD8B2A46CF}"/>
                </a:ext>
              </a:extLst>
            </p:cNvPr>
            <p:cNvSpPr txBox="1"/>
            <p:nvPr/>
          </p:nvSpPr>
          <p:spPr>
            <a:xfrm>
              <a:off x="467451" y="122549"/>
              <a:ext cx="41297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프로젝트 사전준비 </a:t>
              </a:r>
              <a:r>
                <a:rPr lang="en-US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– </a:t>
              </a:r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요구사항 수집 및 분석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3CD101C-2E2B-FFFE-6C85-672AE8363858}"/>
              </a:ext>
            </a:extLst>
          </p:cNvPr>
          <p:cNvGrpSpPr/>
          <p:nvPr/>
        </p:nvGrpSpPr>
        <p:grpSpPr>
          <a:xfrm>
            <a:off x="612426" y="1765492"/>
            <a:ext cx="9219471" cy="3326635"/>
            <a:chOff x="1007376" y="2174525"/>
            <a:chExt cx="4584811" cy="194276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A902F24-9672-A87A-5DD0-3CAA9D4BB1B7}"/>
                </a:ext>
              </a:extLst>
            </p:cNvPr>
            <p:cNvSpPr txBox="1"/>
            <p:nvPr/>
          </p:nvSpPr>
          <p:spPr>
            <a:xfrm>
              <a:off x="1099442" y="2174525"/>
              <a:ext cx="4129797" cy="233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tabLst>
                  <a:tab pos="88900" algn="l"/>
                </a:tabLst>
              </a:pPr>
              <a:r>
                <a:rPr lang="ko-KR" altLang="en-US" sz="2000" b="1" spc="-30" dirty="0">
                  <a:solidFill>
                    <a:srgbClr val="ED6D00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요구사항 수집 및 분석</a:t>
              </a:r>
              <a:endParaRPr lang="ko-KR" altLang="en-US" sz="2000" spc="-30" dirty="0">
                <a:solidFill>
                  <a:srgbClr val="ED6D00"/>
                </a:solidFill>
                <a:latin typeface="Roboto" panose="02000000000000000000" pitchFamily="2" charset="0"/>
                <a:ea typeface="Noto Sans KR Medium" panose="020B0600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C284A4-946A-E51F-7968-17D2AAEA3B83}"/>
                </a:ext>
              </a:extLst>
            </p:cNvPr>
            <p:cNvSpPr txBox="1"/>
            <p:nvPr/>
          </p:nvSpPr>
          <p:spPr>
            <a:xfrm>
              <a:off x="1007376" y="2668713"/>
              <a:ext cx="4584811" cy="144857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latin typeface="Noto Sans KR Medium" panose="020B0600000101010101" charset="-127"/>
                  <a:ea typeface="Noto Sans KR Medium" panose="020B0600000101010101" charset="-127"/>
                </a:rPr>
                <a:t> 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고객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사용자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비즈니스 파트너 등으로부터 요구사항을 수집해야 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 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기능적 요구사항 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(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사용자가 시스템을 통해 할 수 있어야 하는 것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)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과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비기능적 요구사항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(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시스템이 어떻게 동작해야 하는지에 대한 기준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예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: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성능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보안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)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을 명확히 </a:t>
              </a:r>
              <a:r>
                <a:rPr lang="ko-KR" altLang="en-US" sz="1600" b="0" i="0" dirty="0" err="1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해야합니다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 </a:t>
              </a:r>
              <a:r>
                <a:rPr lang="ko-KR" alt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팀원들과의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사전협의를 통해 가상의 고객 및 사용자를 정의하고 이들의 요구사항을 수집하여 기능적 요구사항 및 비기능적 요구사항을 요구사항 정의서로 </a:t>
              </a:r>
              <a:r>
                <a:rPr lang="ko-KR" alt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문서화해야합니다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  <a:endParaRPr lang="en-US" altLang="ko-KR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Noto Sans KR Medium" panose="020B0600000101010101" charset="-127"/>
                <a:ea typeface="Noto Sans KR Medium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3584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A879CA-F5E6-2AF3-3E9B-02E12432F62D}"/>
              </a:ext>
            </a:extLst>
          </p:cNvPr>
          <p:cNvSpPr/>
          <p:nvPr/>
        </p:nvSpPr>
        <p:spPr>
          <a:xfrm>
            <a:off x="-121920" y="5594358"/>
            <a:ext cx="10506891" cy="126364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4DB4460-DF78-8A26-86EC-BA29F71C148D}"/>
              </a:ext>
            </a:extLst>
          </p:cNvPr>
          <p:cNvGrpSpPr/>
          <p:nvPr/>
        </p:nvGrpSpPr>
        <p:grpSpPr>
          <a:xfrm>
            <a:off x="286501" y="302974"/>
            <a:ext cx="4487061" cy="338554"/>
            <a:chOff x="110186" y="122549"/>
            <a:chExt cx="4487061" cy="33855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DCD16C-3794-4F55-B6E7-EE6632392A2B}"/>
                </a:ext>
              </a:extLst>
            </p:cNvPr>
            <p:cNvSpPr txBox="1"/>
            <p:nvPr/>
          </p:nvSpPr>
          <p:spPr>
            <a:xfrm>
              <a:off x="110186" y="122549"/>
              <a:ext cx="4433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ED6D00"/>
                  </a:solidFill>
                  <a:latin typeface="Impact" panose="020B0806030902050204" pitchFamily="34" charset="0"/>
                  <a:ea typeface="HY견고딕" panose="02030600000101010101" pitchFamily="18" charset="-127"/>
                  <a:cs typeface="맑은 고딕 Semilight" panose="020B0502040204020203" pitchFamily="50" charset="-127"/>
                </a:rPr>
                <a:t>01 .</a:t>
              </a:r>
              <a:endParaRPr lang="ko-KR" altLang="en-US" sz="1600" dirty="0">
                <a:solidFill>
                  <a:srgbClr val="ED6D00"/>
                </a:solidFill>
                <a:latin typeface="Impact" panose="020B0806030902050204" pitchFamily="34" charset="0"/>
                <a:ea typeface="HY견고딕" panose="02030600000101010101" pitchFamily="18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65B882-9FDC-0802-CFBE-AAFD8B2A46CF}"/>
                </a:ext>
              </a:extLst>
            </p:cNvPr>
            <p:cNvSpPr txBox="1"/>
            <p:nvPr/>
          </p:nvSpPr>
          <p:spPr>
            <a:xfrm>
              <a:off x="467451" y="122549"/>
              <a:ext cx="41297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프로젝트 사전준비 </a:t>
              </a:r>
              <a:r>
                <a:rPr lang="en-US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– </a:t>
              </a:r>
              <a:r>
                <a:rPr lang="ko-KR" altLang="en-US" sz="16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기술스택</a:t>
              </a:r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 산정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3CD101C-2E2B-FFFE-6C85-672AE8363858}"/>
              </a:ext>
            </a:extLst>
          </p:cNvPr>
          <p:cNvGrpSpPr/>
          <p:nvPr/>
        </p:nvGrpSpPr>
        <p:grpSpPr>
          <a:xfrm>
            <a:off x="612426" y="1765493"/>
            <a:ext cx="9219471" cy="2188245"/>
            <a:chOff x="1007376" y="2174525"/>
            <a:chExt cx="4584811" cy="127794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A902F24-9672-A87A-5DD0-3CAA9D4BB1B7}"/>
                </a:ext>
              </a:extLst>
            </p:cNvPr>
            <p:cNvSpPr txBox="1"/>
            <p:nvPr/>
          </p:nvSpPr>
          <p:spPr>
            <a:xfrm>
              <a:off x="1099442" y="2174525"/>
              <a:ext cx="4129797" cy="233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tabLst>
                  <a:tab pos="88900" algn="l"/>
                </a:tabLst>
              </a:pPr>
              <a:r>
                <a:rPr lang="ko-KR" altLang="en-US" sz="2000" b="1" spc="-30" dirty="0" err="1">
                  <a:solidFill>
                    <a:srgbClr val="ED6D00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기술스택</a:t>
              </a:r>
              <a:r>
                <a:rPr lang="ko-KR" altLang="en-US" sz="2000" b="1" spc="-30" dirty="0">
                  <a:solidFill>
                    <a:srgbClr val="ED6D00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 산정</a:t>
              </a:r>
              <a:endParaRPr lang="ko-KR" altLang="en-US" sz="2000" spc="-30" dirty="0">
                <a:solidFill>
                  <a:srgbClr val="ED6D00"/>
                </a:solidFill>
                <a:latin typeface="Roboto" panose="02000000000000000000" pitchFamily="2" charset="0"/>
                <a:ea typeface="Noto Sans KR Medium" panose="020B0600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C284A4-946A-E51F-7968-17D2AAEA3B83}"/>
                </a:ext>
              </a:extLst>
            </p:cNvPr>
            <p:cNvSpPr txBox="1"/>
            <p:nvPr/>
          </p:nvSpPr>
          <p:spPr>
            <a:xfrm>
              <a:off x="1007376" y="2579067"/>
              <a:ext cx="4584811" cy="8733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latin typeface="Noto Sans KR Medium" panose="020B0600000101010101" charset="-127"/>
                  <a:ea typeface="Noto Sans KR Medium" panose="020B0600000101010101" charset="-127"/>
                </a:rPr>
                <a:t> 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프로젝트의 요구사항과 목표에 적합한 기술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(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프로그래밍 언어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프레임워크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데이터베이스 등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)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을 선택합니다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프로젝트 팀의 기술적 수준과 리소스의 가용성도 고려해야 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팀원 간 사전협의를 통해 결정된 </a:t>
              </a:r>
              <a:r>
                <a:rPr lang="ko-KR" alt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기술스택을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개발환경구축 가이드 등 문서화를 진행해야 합니다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  <a:endParaRPr lang="en-US" altLang="ko-KR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Noto Sans KR Medium" panose="020B0600000101010101" charset="-127"/>
                <a:ea typeface="Noto Sans KR Medium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0458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A879CA-F5E6-2AF3-3E9B-02E12432F62D}"/>
              </a:ext>
            </a:extLst>
          </p:cNvPr>
          <p:cNvSpPr/>
          <p:nvPr/>
        </p:nvSpPr>
        <p:spPr>
          <a:xfrm>
            <a:off x="-121920" y="5594358"/>
            <a:ext cx="10506891" cy="126364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4DB4460-DF78-8A26-86EC-BA29F71C148D}"/>
              </a:ext>
            </a:extLst>
          </p:cNvPr>
          <p:cNvGrpSpPr/>
          <p:nvPr/>
        </p:nvGrpSpPr>
        <p:grpSpPr>
          <a:xfrm>
            <a:off x="286501" y="302974"/>
            <a:ext cx="5476735" cy="338554"/>
            <a:chOff x="110186" y="122549"/>
            <a:chExt cx="5476735" cy="33855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DCD16C-3794-4F55-B6E7-EE6632392A2B}"/>
                </a:ext>
              </a:extLst>
            </p:cNvPr>
            <p:cNvSpPr txBox="1"/>
            <p:nvPr/>
          </p:nvSpPr>
          <p:spPr>
            <a:xfrm>
              <a:off x="110186" y="122549"/>
              <a:ext cx="4433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ED6D00"/>
                  </a:solidFill>
                  <a:latin typeface="Impact" panose="020B0806030902050204" pitchFamily="34" charset="0"/>
                  <a:ea typeface="HY견고딕" panose="02030600000101010101" pitchFamily="18" charset="-127"/>
                  <a:cs typeface="맑은 고딕 Semilight" panose="020B0502040204020203" pitchFamily="50" charset="-127"/>
                </a:rPr>
                <a:t>01 .</a:t>
              </a:r>
              <a:endParaRPr lang="ko-KR" altLang="en-US" sz="1600" dirty="0">
                <a:solidFill>
                  <a:srgbClr val="ED6D00"/>
                </a:solidFill>
                <a:latin typeface="Impact" panose="020B0806030902050204" pitchFamily="34" charset="0"/>
                <a:ea typeface="HY견고딕" panose="02030600000101010101" pitchFamily="18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65B882-9FDC-0802-CFBE-AAFD8B2A46CF}"/>
                </a:ext>
              </a:extLst>
            </p:cNvPr>
            <p:cNvSpPr txBox="1"/>
            <p:nvPr/>
          </p:nvSpPr>
          <p:spPr>
            <a:xfrm>
              <a:off x="467450" y="122549"/>
              <a:ext cx="5119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프로젝트 사전준비 </a:t>
              </a:r>
              <a:r>
                <a:rPr lang="en-US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– </a:t>
              </a:r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프로젝트 계획 및 일정관리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3CD101C-2E2B-FFFE-6C85-672AE8363858}"/>
              </a:ext>
            </a:extLst>
          </p:cNvPr>
          <p:cNvGrpSpPr/>
          <p:nvPr/>
        </p:nvGrpSpPr>
        <p:grpSpPr>
          <a:xfrm>
            <a:off x="612426" y="1765492"/>
            <a:ext cx="9219471" cy="3158863"/>
            <a:chOff x="1007376" y="2174525"/>
            <a:chExt cx="4584811" cy="184478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A902F24-9672-A87A-5DD0-3CAA9D4BB1B7}"/>
                </a:ext>
              </a:extLst>
            </p:cNvPr>
            <p:cNvSpPr txBox="1"/>
            <p:nvPr/>
          </p:nvSpPr>
          <p:spPr>
            <a:xfrm>
              <a:off x="1099442" y="2174525"/>
              <a:ext cx="4129797" cy="233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tabLst>
                  <a:tab pos="88900" algn="l"/>
                </a:tabLst>
              </a:pPr>
              <a:r>
                <a:rPr lang="ko-KR" altLang="en-US" sz="2000" b="1" spc="-30" dirty="0">
                  <a:solidFill>
                    <a:srgbClr val="ED6D00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프로젝트 계획 및 일정관리</a:t>
              </a:r>
              <a:endParaRPr lang="ko-KR" altLang="en-US" sz="2000" spc="-30" dirty="0">
                <a:solidFill>
                  <a:srgbClr val="ED6D00"/>
                </a:solidFill>
                <a:latin typeface="Roboto" panose="02000000000000000000" pitchFamily="2" charset="0"/>
                <a:ea typeface="Noto Sans KR Medium" panose="020B0600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C284A4-946A-E51F-7968-17D2AAEA3B83}"/>
                </a:ext>
              </a:extLst>
            </p:cNvPr>
            <p:cNvSpPr txBox="1"/>
            <p:nvPr/>
          </p:nvSpPr>
          <p:spPr>
            <a:xfrm>
              <a:off x="1007376" y="2570735"/>
              <a:ext cx="4584811" cy="144857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전체 프로젝트를 관리 가능한 작은 단위로 나누고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각 단계별로 일정을 계획합니다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마일스톤과 중요한 개발 결과물 납기일을 설정하고 프로젝트의 진행 상황을 모니터링해야 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프로젝트의 일정관리는 대단히 중요한 업무입니다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감정에 치우쳐서는 안되며 원칙에 근거하여 공정하고 명확하게 관리 되어야 합니다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프로젝트의 전체 및 세부 일정은 반드시 문서화 되어야 합니다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  <a:endParaRPr lang="en-US" altLang="ko-KR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Noto Sans KR Medium" panose="020B0600000101010101" charset="-127"/>
                <a:ea typeface="Noto Sans KR Medium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0809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A879CA-F5E6-2AF3-3E9B-02E12432F62D}"/>
              </a:ext>
            </a:extLst>
          </p:cNvPr>
          <p:cNvSpPr/>
          <p:nvPr/>
        </p:nvSpPr>
        <p:spPr>
          <a:xfrm>
            <a:off x="-121920" y="5594358"/>
            <a:ext cx="10506891" cy="126364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4DB4460-DF78-8A26-86EC-BA29F71C148D}"/>
              </a:ext>
            </a:extLst>
          </p:cNvPr>
          <p:cNvGrpSpPr/>
          <p:nvPr/>
        </p:nvGrpSpPr>
        <p:grpSpPr>
          <a:xfrm>
            <a:off x="286501" y="302974"/>
            <a:ext cx="5476735" cy="338554"/>
            <a:chOff x="110186" y="122549"/>
            <a:chExt cx="5476735" cy="33855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DCD16C-3794-4F55-B6E7-EE6632392A2B}"/>
                </a:ext>
              </a:extLst>
            </p:cNvPr>
            <p:cNvSpPr txBox="1"/>
            <p:nvPr/>
          </p:nvSpPr>
          <p:spPr>
            <a:xfrm>
              <a:off x="110186" y="122549"/>
              <a:ext cx="4433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ED6D00"/>
                  </a:solidFill>
                  <a:latin typeface="Impact" panose="020B0806030902050204" pitchFamily="34" charset="0"/>
                  <a:ea typeface="HY견고딕" panose="02030600000101010101" pitchFamily="18" charset="-127"/>
                  <a:cs typeface="맑은 고딕 Semilight" panose="020B0502040204020203" pitchFamily="50" charset="-127"/>
                </a:rPr>
                <a:t>01 .</a:t>
              </a:r>
              <a:endParaRPr lang="ko-KR" altLang="en-US" sz="1600" dirty="0">
                <a:solidFill>
                  <a:srgbClr val="ED6D00"/>
                </a:solidFill>
                <a:latin typeface="Impact" panose="020B0806030902050204" pitchFamily="34" charset="0"/>
                <a:ea typeface="HY견고딕" panose="02030600000101010101" pitchFamily="18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65B882-9FDC-0802-CFBE-AAFD8B2A46CF}"/>
                </a:ext>
              </a:extLst>
            </p:cNvPr>
            <p:cNvSpPr txBox="1"/>
            <p:nvPr/>
          </p:nvSpPr>
          <p:spPr>
            <a:xfrm>
              <a:off x="467450" y="122549"/>
              <a:ext cx="5119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프로젝트 사전준비 </a:t>
              </a:r>
              <a:r>
                <a:rPr lang="en-US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– </a:t>
              </a:r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팀 구성 및 역할 할당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3CD101C-2E2B-FFFE-6C85-672AE8363858}"/>
              </a:ext>
            </a:extLst>
          </p:cNvPr>
          <p:cNvGrpSpPr/>
          <p:nvPr/>
        </p:nvGrpSpPr>
        <p:grpSpPr>
          <a:xfrm>
            <a:off x="612426" y="1765493"/>
            <a:ext cx="9219471" cy="2610639"/>
            <a:chOff x="1007376" y="2174525"/>
            <a:chExt cx="4584811" cy="152462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A902F24-9672-A87A-5DD0-3CAA9D4BB1B7}"/>
                </a:ext>
              </a:extLst>
            </p:cNvPr>
            <p:cNvSpPr txBox="1"/>
            <p:nvPr/>
          </p:nvSpPr>
          <p:spPr>
            <a:xfrm>
              <a:off x="1099442" y="2174525"/>
              <a:ext cx="4129797" cy="233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tabLst>
                  <a:tab pos="88900" algn="l"/>
                </a:tabLst>
              </a:pPr>
              <a:r>
                <a:rPr lang="ko-KR" altLang="en-US" sz="2000" b="1" spc="-30" dirty="0">
                  <a:solidFill>
                    <a:srgbClr val="ED6D00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팀 구성 및 역할 할당</a:t>
              </a:r>
              <a:endParaRPr lang="ko-KR" altLang="en-US" sz="2000" spc="-30" dirty="0">
                <a:solidFill>
                  <a:srgbClr val="ED6D00"/>
                </a:solidFill>
                <a:latin typeface="Roboto" panose="02000000000000000000" pitchFamily="2" charset="0"/>
                <a:ea typeface="Noto Sans KR Medium" panose="020B0600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C284A4-946A-E51F-7968-17D2AAEA3B83}"/>
                </a:ext>
              </a:extLst>
            </p:cNvPr>
            <p:cNvSpPr txBox="1"/>
            <p:nvPr/>
          </p:nvSpPr>
          <p:spPr>
            <a:xfrm>
              <a:off x="1007376" y="2538160"/>
              <a:ext cx="4584811" cy="116098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 프로젝트의 성공을 위해 필요한 역할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(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개발자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디자이너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테스트 엔지니어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프로젝트 매니저 등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)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을 정의하고 적절한 팀원을 선발합니다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각 팀원의 역할과 책임을 명확히 </a:t>
              </a:r>
              <a:r>
                <a:rPr lang="ko-KR" altLang="en-US" sz="1600" b="0" i="0" dirty="0" err="1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해야합니다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팀원 간 역할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권한 및 책임은 문서에 정의되어야 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2000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A879CA-F5E6-2AF3-3E9B-02E12432F62D}"/>
              </a:ext>
            </a:extLst>
          </p:cNvPr>
          <p:cNvSpPr/>
          <p:nvPr/>
        </p:nvSpPr>
        <p:spPr>
          <a:xfrm>
            <a:off x="-121920" y="5594358"/>
            <a:ext cx="10506891" cy="126364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4DB4460-DF78-8A26-86EC-BA29F71C148D}"/>
              </a:ext>
            </a:extLst>
          </p:cNvPr>
          <p:cNvGrpSpPr/>
          <p:nvPr/>
        </p:nvGrpSpPr>
        <p:grpSpPr>
          <a:xfrm>
            <a:off x="286501" y="302974"/>
            <a:ext cx="5476735" cy="338554"/>
            <a:chOff x="110186" y="122549"/>
            <a:chExt cx="5476735" cy="33855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DCD16C-3794-4F55-B6E7-EE6632392A2B}"/>
                </a:ext>
              </a:extLst>
            </p:cNvPr>
            <p:cNvSpPr txBox="1"/>
            <p:nvPr/>
          </p:nvSpPr>
          <p:spPr>
            <a:xfrm>
              <a:off x="110186" y="122549"/>
              <a:ext cx="4433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ED6D00"/>
                  </a:solidFill>
                  <a:latin typeface="Impact" panose="020B0806030902050204" pitchFamily="34" charset="0"/>
                  <a:ea typeface="HY견고딕" panose="02030600000101010101" pitchFamily="18" charset="-127"/>
                  <a:cs typeface="맑은 고딕 Semilight" panose="020B0502040204020203" pitchFamily="50" charset="-127"/>
                </a:rPr>
                <a:t>01 .</a:t>
              </a:r>
              <a:endParaRPr lang="ko-KR" altLang="en-US" sz="1600" dirty="0">
                <a:solidFill>
                  <a:srgbClr val="ED6D00"/>
                </a:solidFill>
                <a:latin typeface="Impact" panose="020B0806030902050204" pitchFamily="34" charset="0"/>
                <a:ea typeface="HY견고딕" panose="02030600000101010101" pitchFamily="18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65B882-9FDC-0802-CFBE-AAFD8B2A46CF}"/>
                </a:ext>
              </a:extLst>
            </p:cNvPr>
            <p:cNvSpPr txBox="1"/>
            <p:nvPr/>
          </p:nvSpPr>
          <p:spPr>
            <a:xfrm>
              <a:off x="467450" y="122549"/>
              <a:ext cx="5119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프로젝트 사전준비 </a:t>
              </a:r>
              <a:r>
                <a:rPr lang="en-US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– </a:t>
              </a:r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디자인 및 사용자경험</a:t>
              </a:r>
              <a:r>
                <a:rPr lang="en-US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(UX)</a:t>
              </a:r>
              <a:endPara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맑은 고딕 Semilight" panose="020B0502040204020203" pitchFamily="50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3CD101C-2E2B-FFFE-6C85-672AE8363858}"/>
              </a:ext>
            </a:extLst>
          </p:cNvPr>
          <p:cNvGrpSpPr/>
          <p:nvPr/>
        </p:nvGrpSpPr>
        <p:grpSpPr>
          <a:xfrm>
            <a:off x="612426" y="1765493"/>
            <a:ext cx="9219471" cy="3038480"/>
            <a:chOff x="1007376" y="2174525"/>
            <a:chExt cx="4584811" cy="177448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A902F24-9672-A87A-5DD0-3CAA9D4BB1B7}"/>
                </a:ext>
              </a:extLst>
            </p:cNvPr>
            <p:cNvSpPr txBox="1"/>
            <p:nvPr/>
          </p:nvSpPr>
          <p:spPr>
            <a:xfrm>
              <a:off x="1099442" y="2174525"/>
              <a:ext cx="4129797" cy="233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tabLst>
                  <a:tab pos="88900" algn="l"/>
                </a:tabLst>
              </a:pPr>
              <a:r>
                <a:rPr lang="ko-KR" altLang="en-US" sz="2000" b="1" spc="-30" dirty="0">
                  <a:solidFill>
                    <a:srgbClr val="ED6D00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디자인 및 사용자 경험</a:t>
              </a:r>
              <a:r>
                <a:rPr lang="en-US" altLang="ko-KR" sz="2000" b="1" spc="-30" dirty="0">
                  <a:solidFill>
                    <a:srgbClr val="ED6D00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(UX)</a:t>
              </a:r>
              <a:endParaRPr lang="ko-KR" altLang="en-US" sz="2000" spc="-30" dirty="0">
                <a:solidFill>
                  <a:srgbClr val="ED6D00"/>
                </a:solidFill>
                <a:latin typeface="Roboto" panose="02000000000000000000" pitchFamily="2" charset="0"/>
                <a:ea typeface="Noto Sans KR Medium" panose="020B0600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C284A4-946A-E51F-7968-17D2AAEA3B83}"/>
                </a:ext>
              </a:extLst>
            </p:cNvPr>
            <p:cNvSpPr txBox="1"/>
            <p:nvPr/>
          </p:nvSpPr>
          <p:spPr>
            <a:xfrm>
              <a:off x="1007376" y="2788020"/>
              <a:ext cx="4584811" cy="116098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 사용자 인터페이스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(UI)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와 사용자 경험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(UX)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디자인을 계획합니다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이는 사용자가 웹사이트를 어떻게 경험할지 결정하는 중요한 부분입니다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프로젝트의 목표와 요구사항이 디자인에 잘 적용되었는 지 확인하며 화면기획서를 만들어야 합니다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와이어프레임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 err="1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목업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 err="1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프로트타입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등을 생성하여 디자인의 초기버전을 시각화 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0222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A879CA-F5E6-2AF3-3E9B-02E12432F62D}"/>
              </a:ext>
            </a:extLst>
          </p:cNvPr>
          <p:cNvSpPr/>
          <p:nvPr/>
        </p:nvSpPr>
        <p:spPr>
          <a:xfrm>
            <a:off x="-121920" y="5594358"/>
            <a:ext cx="10506891" cy="126364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4DB4460-DF78-8A26-86EC-BA29F71C148D}"/>
              </a:ext>
            </a:extLst>
          </p:cNvPr>
          <p:cNvGrpSpPr/>
          <p:nvPr/>
        </p:nvGrpSpPr>
        <p:grpSpPr>
          <a:xfrm>
            <a:off x="286501" y="302974"/>
            <a:ext cx="5476735" cy="338554"/>
            <a:chOff x="110186" y="122549"/>
            <a:chExt cx="5476735" cy="33855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DCD16C-3794-4F55-B6E7-EE6632392A2B}"/>
                </a:ext>
              </a:extLst>
            </p:cNvPr>
            <p:cNvSpPr txBox="1"/>
            <p:nvPr/>
          </p:nvSpPr>
          <p:spPr>
            <a:xfrm>
              <a:off x="110186" y="122549"/>
              <a:ext cx="4433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ED6D00"/>
                  </a:solidFill>
                  <a:latin typeface="Impact" panose="020B0806030902050204" pitchFamily="34" charset="0"/>
                  <a:ea typeface="HY견고딕" panose="02030600000101010101" pitchFamily="18" charset="-127"/>
                  <a:cs typeface="맑은 고딕 Semilight" panose="020B0502040204020203" pitchFamily="50" charset="-127"/>
                </a:rPr>
                <a:t>02 .</a:t>
              </a:r>
              <a:endParaRPr lang="ko-KR" altLang="en-US" sz="1600" dirty="0">
                <a:solidFill>
                  <a:srgbClr val="ED6D00"/>
                </a:solidFill>
                <a:latin typeface="Impact" panose="020B0806030902050204" pitchFamily="34" charset="0"/>
                <a:ea typeface="HY견고딕" panose="02030600000101010101" pitchFamily="18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65B882-9FDC-0802-CFBE-AAFD8B2A46CF}"/>
                </a:ext>
              </a:extLst>
            </p:cNvPr>
            <p:cNvSpPr txBox="1"/>
            <p:nvPr/>
          </p:nvSpPr>
          <p:spPr>
            <a:xfrm>
              <a:off x="467450" y="122549"/>
              <a:ext cx="5119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프로젝트 진행 </a:t>
              </a:r>
              <a:r>
                <a:rPr lang="en-US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– </a:t>
              </a:r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맑은 고딕 Semilight" panose="020B0502040204020203" pitchFamily="50" charset="-127"/>
                </a:rPr>
                <a:t>개발 및 테스팅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3CD101C-2E2B-FFFE-6C85-672AE8363858}"/>
              </a:ext>
            </a:extLst>
          </p:cNvPr>
          <p:cNvGrpSpPr/>
          <p:nvPr/>
        </p:nvGrpSpPr>
        <p:grpSpPr>
          <a:xfrm>
            <a:off x="612426" y="1765494"/>
            <a:ext cx="9219471" cy="2915370"/>
            <a:chOff x="1007376" y="2174525"/>
            <a:chExt cx="4584811" cy="170258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A902F24-9672-A87A-5DD0-3CAA9D4BB1B7}"/>
                </a:ext>
              </a:extLst>
            </p:cNvPr>
            <p:cNvSpPr txBox="1"/>
            <p:nvPr/>
          </p:nvSpPr>
          <p:spPr>
            <a:xfrm>
              <a:off x="1099442" y="2174525"/>
              <a:ext cx="4129797" cy="233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tabLst>
                  <a:tab pos="88900" algn="l"/>
                </a:tabLst>
              </a:pPr>
              <a:r>
                <a:rPr lang="ko-KR" altLang="en-US" sz="2000" b="1" spc="-30" dirty="0">
                  <a:solidFill>
                    <a:srgbClr val="ED6D00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개발 및 테스팅</a:t>
              </a:r>
              <a:endParaRPr lang="ko-KR" altLang="en-US" sz="2000" spc="-30" dirty="0">
                <a:solidFill>
                  <a:srgbClr val="ED6D00"/>
                </a:solidFill>
                <a:latin typeface="Roboto" panose="02000000000000000000" pitchFamily="2" charset="0"/>
                <a:ea typeface="Noto Sans KR Medium" panose="020B0600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C284A4-946A-E51F-7968-17D2AAEA3B83}"/>
                </a:ext>
              </a:extLst>
            </p:cNvPr>
            <p:cNvSpPr txBox="1"/>
            <p:nvPr/>
          </p:nvSpPr>
          <p:spPr>
            <a:xfrm>
              <a:off x="1007376" y="2859917"/>
              <a:ext cx="4584811" cy="101719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 개발 프로세스를 시작하기 전에 개발 환경을 설정합니다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주 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1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회에서 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2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회 팀회의를 통해 진척 및 이슈사항 등을 파악하고 전체 및 세부 개발일정을 관리해야 합니다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코드 품질을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보장하기 위해 단위테스트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통합테스트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시스템 테스트 등 다양한 테스트를 계획해야 합니다</a:t>
              </a:r>
              <a:r>
                <a:rPr lang="en-US" altLang="ko-KR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  <a:p>
              <a:pPr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팀회의의 내용 역시 문서화 </a:t>
              </a:r>
              <a:r>
                <a:rPr lang="ko-KR" altLang="en-US" sz="1600" b="0" i="0" dirty="0" err="1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해야하며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, </a:t>
              </a:r>
              <a:r>
                <a:rPr lang="ko-KR" altLang="en-US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진척도관련 문서를 만들어 일정관리에 신중을 기해야 합니다</a:t>
              </a:r>
              <a:r>
                <a:rPr lang="en-US" altLang="ko-KR" sz="1600" b="0" i="0" dirty="0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Noto Sans KR Medium" panose="020B0600000101010101" charset="-127"/>
                  <a:ea typeface="Noto Sans KR Medium" panose="020B0600000101010101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185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22182</TotalTime>
  <Words>591</Words>
  <Application>Microsoft Office PowerPoint</Application>
  <PresentationFormat>35mm 슬라이드</PresentationFormat>
  <Paragraphs>79</Paragraphs>
  <Slides>12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Roboto</vt:lpstr>
      <vt:lpstr>Calibri</vt:lpstr>
      <vt:lpstr>Söhne</vt:lpstr>
      <vt:lpstr>맑은 고딕</vt:lpstr>
      <vt:lpstr>Arial</vt:lpstr>
      <vt:lpstr>Calibri Light</vt:lpstr>
      <vt:lpstr>Noto Sans KR Medium</vt:lpstr>
      <vt:lpstr>Noto Sans KR</vt:lpstr>
      <vt:lpstr>Impact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uekhj</dc:creator>
  <cp:lastModifiedBy>성현 조조</cp:lastModifiedBy>
  <cp:revision>531</cp:revision>
  <dcterms:created xsi:type="dcterms:W3CDTF">2019-05-10T10:28:33Z</dcterms:created>
  <dcterms:modified xsi:type="dcterms:W3CDTF">2024-04-24T08:33:30Z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C:\Users\Lime_Crew\Documents\카카오톡 받은 파일\OT_220112_수정본.pptx</vt:lpwstr>
  </property>
</Properties>
</file>